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5" r:id="rId18"/>
    <p:sldId id="294" r:id="rId19"/>
    <p:sldId id="293" r:id="rId20"/>
    <p:sldId id="300" r:id="rId21"/>
    <p:sldId id="301" r:id="rId22"/>
    <p:sldId id="299" r:id="rId23"/>
    <p:sldId id="30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Who are the target customers?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defRPr b="1"/>
          </a:pPr>
          <a:r>
            <a:rPr lang="en-US" dirty="0"/>
            <a:t>What is the average churn rate?</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1C1B28B7-2609-4BAA-AAAB-5801EDFD334C}">
      <dgm:prSet/>
      <dgm:spPr/>
      <dgm:t>
        <a:bodyPr/>
        <a:lstStyle/>
        <a:p>
          <a:pPr>
            <a:lnSpc>
              <a:spcPct val="100000"/>
            </a:lnSpc>
            <a:defRPr b="1"/>
          </a:pPr>
          <a:r>
            <a:rPr lang="en-US" dirty="0"/>
            <a:t>What are the ways to retain the customers?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C5FF5745-4781-44B9-BC29-74DCE41C1172}" type="presOf" srcId="{DCCE571A-4D30-4294-ABAF-6885F619D2D9}" destId="{3C1752BD-6530-4141-80E9-9A0923780DCB}"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E70347E4-4461-4B80-8927-4CA0AEBFAAF8}" srcId="{E817CCF5-DA3F-4E5F-BE7C-D8111B2BFEBA}" destId="{DCCE571A-4D30-4294-ABAF-6885F619D2D9}" srcOrd="1" destOrd="0" parTransId="{3AD83C96-5A95-4337-BF2D-97454AF7F108}" sibTransId="{2C1DF6EC-6090-4926-A556-3D2417B7F2AA}"/>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913AD-26A2-4A46-A9D2-B4FF153E7A7C}" type="doc">
      <dgm:prSet loTypeId="urn:microsoft.com/office/officeart/2005/8/layout/hProcess3" loCatId="process" qsTypeId="urn:microsoft.com/office/officeart/2005/8/quickstyle/3d1" qsCatId="3D" csTypeId="urn:microsoft.com/office/officeart/2005/8/colors/accent3_5" csCatId="accent3" phldr="1"/>
      <dgm:spPr/>
    </dgm:pt>
    <dgm:pt modelId="{7F8909F6-7E8F-4DD6-9EF3-D1F243EEF20D}">
      <dgm:prSet phldrT="[Text]" custT="1"/>
      <dgm:spPr/>
      <dgm:t>
        <a:bodyPr/>
        <a:lstStyle/>
        <a:p>
          <a:r>
            <a:rPr lang="en-IN" sz="2400" b="1" dirty="0">
              <a:solidFill>
                <a:schemeClr val="accent5">
                  <a:lumMod val="40000"/>
                  <a:lumOff val="60000"/>
                </a:schemeClr>
              </a:solidFill>
            </a:rPr>
            <a:t>RETENTION OFFERS</a:t>
          </a:r>
          <a:endParaRPr lang="en-IN" sz="3200" b="1" dirty="0">
            <a:solidFill>
              <a:schemeClr val="accent5">
                <a:lumMod val="40000"/>
                <a:lumOff val="60000"/>
              </a:schemeClr>
            </a:solidFill>
          </a:endParaRPr>
        </a:p>
      </dgm:t>
    </dgm:pt>
    <dgm:pt modelId="{8F53FF73-BD5B-410B-AABD-9F9C3171D4C5}" type="parTrans" cxnId="{EBFAC72D-265C-4055-9DC6-5C8C0A2402C8}">
      <dgm:prSet/>
      <dgm:spPr/>
      <dgm:t>
        <a:bodyPr/>
        <a:lstStyle/>
        <a:p>
          <a:endParaRPr lang="en-IN"/>
        </a:p>
      </dgm:t>
    </dgm:pt>
    <dgm:pt modelId="{D1927BA7-5B28-45E8-989D-0D1B8370012D}" type="sibTrans" cxnId="{EBFAC72D-265C-4055-9DC6-5C8C0A2402C8}">
      <dgm:prSet/>
      <dgm:spPr/>
      <dgm:t>
        <a:bodyPr/>
        <a:lstStyle/>
        <a:p>
          <a:endParaRPr lang="en-IN"/>
        </a:p>
      </dgm:t>
    </dgm:pt>
    <dgm:pt modelId="{8E933ECD-8B3D-401F-9848-3494554484D1}" type="pres">
      <dgm:prSet presAssocID="{20B913AD-26A2-4A46-A9D2-B4FF153E7A7C}" presName="Name0" presStyleCnt="0">
        <dgm:presLayoutVars>
          <dgm:dir/>
          <dgm:animLvl val="lvl"/>
          <dgm:resizeHandles val="exact"/>
        </dgm:presLayoutVars>
      </dgm:prSet>
      <dgm:spPr/>
    </dgm:pt>
    <dgm:pt modelId="{27DC2CB8-57DD-49E2-BA3B-C85928752C60}" type="pres">
      <dgm:prSet presAssocID="{20B913AD-26A2-4A46-A9D2-B4FF153E7A7C}" presName="dummy" presStyleCnt="0"/>
      <dgm:spPr/>
    </dgm:pt>
    <dgm:pt modelId="{E4D608C7-03BA-4C64-9CC3-9202DDD250C7}" type="pres">
      <dgm:prSet presAssocID="{20B913AD-26A2-4A46-A9D2-B4FF153E7A7C}" presName="linH" presStyleCnt="0"/>
      <dgm:spPr/>
    </dgm:pt>
    <dgm:pt modelId="{7B530C8A-BE6C-40C8-91B7-3EB519CF4737}" type="pres">
      <dgm:prSet presAssocID="{20B913AD-26A2-4A46-A9D2-B4FF153E7A7C}" presName="padding1" presStyleCnt="0"/>
      <dgm:spPr/>
    </dgm:pt>
    <dgm:pt modelId="{6B9F9131-11AB-4C19-B854-7BF6C72724FF}" type="pres">
      <dgm:prSet presAssocID="{7F8909F6-7E8F-4DD6-9EF3-D1F243EEF20D}" presName="linV" presStyleCnt="0"/>
      <dgm:spPr/>
    </dgm:pt>
    <dgm:pt modelId="{D2F13BFF-21A1-4616-973A-EF01CD57784B}" type="pres">
      <dgm:prSet presAssocID="{7F8909F6-7E8F-4DD6-9EF3-D1F243EEF20D}" presName="spVertical1" presStyleCnt="0"/>
      <dgm:spPr/>
    </dgm:pt>
    <dgm:pt modelId="{12FED197-709A-422C-814C-4611E225C86E}" type="pres">
      <dgm:prSet presAssocID="{7F8909F6-7E8F-4DD6-9EF3-D1F243EEF20D}" presName="parTx" presStyleLbl="revTx" presStyleIdx="0" presStyleCnt="1">
        <dgm:presLayoutVars>
          <dgm:chMax val="0"/>
          <dgm:chPref val="0"/>
          <dgm:bulletEnabled val="1"/>
        </dgm:presLayoutVars>
      </dgm:prSet>
      <dgm:spPr/>
    </dgm:pt>
    <dgm:pt modelId="{7A7ABB9D-B994-4543-8169-8B99F4E002F1}" type="pres">
      <dgm:prSet presAssocID="{7F8909F6-7E8F-4DD6-9EF3-D1F243EEF20D}" presName="spVertical2" presStyleCnt="0"/>
      <dgm:spPr/>
    </dgm:pt>
    <dgm:pt modelId="{93D941A0-11F0-416C-91DE-A9AFB15045B0}" type="pres">
      <dgm:prSet presAssocID="{7F8909F6-7E8F-4DD6-9EF3-D1F243EEF20D}" presName="spVertical3" presStyleCnt="0"/>
      <dgm:spPr/>
    </dgm:pt>
    <dgm:pt modelId="{834E7B76-2F06-4425-83B6-103A8FE80644}" type="pres">
      <dgm:prSet presAssocID="{20B913AD-26A2-4A46-A9D2-B4FF153E7A7C}" presName="padding2" presStyleCnt="0"/>
      <dgm:spPr/>
    </dgm:pt>
    <dgm:pt modelId="{45B0D877-33CD-4EBA-B05D-8F8178682E2A}" type="pres">
      <dgm:prSet presAssocID="{20B913AD-26A2-4A46-A9D2-B4FF153E7A7C}" presName="negArrow" presStyleCnt="0"/>
      <dgm:spPr/>
    </dgm:pt>
    <dgm:pt modelId="{22630E07-B260-4E3E-A0E6-9C5A5CDAD121}" type="pres">
      <dgm:prSet presAssocID="{20B913AD-26A2-4A46-A9D2-B4FF153E7A7C}" presName="backgroundArrow" presStyleLbl="node1" presStyleIdx="0" presStyleCnt="1" custScaleY="343323" custLinFactNeighborX="-26297" custLinFactNeighborY="18247"/>
      <dgm:spPr/>
    </dgm:pt>
  </dgm:ptLst>
  <dgm:cxnLst>
    <dgm:cxn modelId="{EBFAC72D-265C-4055-9DC6-5C8C0A2402C8}" srcId="{20B913AD-26A2-4A46-A9D2-B4FF153E7A7C}" destId="{7F8909F6-7E8F-4DD6-9EF3-D1F243EEF20D}" srcOrd="0" destOrd="0" parTransId="{8F53FF73-BD5B-410B-AABD-9F9C3171D4C5}" sibTransId="{D1927BA7-5B28-45E8-989D-0D1B8370012D}"/>
    <dgm:cxn modelId="{8C493B57-66F3-49A8-8BA5-1B89E46416B3}" type="presOf" srcId="{7F8909F6-7E8F-4DD6-9EF3-D1F243EEF20D}" destId="{12FED197-709A-422C-814C-4611E225C86E}" srcOrd="0" destOrd="0" presId="urn:microsoft.com/office/officeart/2005/8/layout/hProcess3"/>
    <dgm:cxn modelId="{837173E8-DE4D-4D50-B937-D769CF48477D}" type="presOf" srcId="{20B913AD-26A2-4A46-A9D2-B4FF153E7A7C}" destId="{8E933ECD-8B3D-401F-9848-3494554484D1}" srcOrd="0" destOrd="0" presId="urn:microsoft.com/office/officeart/2005/8/layout/hProcess3"/>
    <dgm:cxn modelId="{C9F989AC-4177-4CEE-B04C-B13D559076A0}" type="presParOf" srcId="{8E933ECD-8B3D-401F-9848-3494554484D1}" destId="{27DC2CB8-57DD-49E2-BA3B-C85928752C60}" srcOrd="0" destOrd="0" presId="urn:microsoft.com/office/officeart/2005/8/layout/hProcess3"/>
    <dgm:cxn modelId="{0EC98836-4587-4071-8544-AD05633B6EDB}" type="presParOf" srcId="{8E933ECD-8B3D-401F-9848-3494554484D1}" destId="{E4D608C7-03BA-4C64-9CC3-9202DDD250C7}" srcOrd="1" destOrd="0" presId="urn:microsoft.com/office/officeart/2005/8/layout/hProcess3"/>
    <dgm:cxn modelId="{F3AA2F83-35F5-4BAB-8A5E-9CDF798C3E8B}" type="presParOf" srcId="{E4D608C7-03BA-4C64-9CC3-9202DDD250C7}" destId="{7B530C8A-BE6C-40C8-91B7-3EB519CF4737}" srcOrd="0" destOrd="0" presId="urn:microsoft.com/office/officeart/2005/8/layout/hProcess3"/>
    <dgm:cxn modelId="{E59B4A31-8719-442B-9021-0676A861BB21}" type="presParOf" srcId="{E4D608C7-03BA-4C64-9CC3-9202DDD250C7}" destId="{6B9F9131-11AB-4C19-B854-7BF6C72724FF}" srcOrd="1" destOrd="0" presId="urn:microsoft.com/office/officeart/2005/8/layout/hProcess3"/>
    <dgm:cxn modelId="{7EFCDA7C-5D33-488F-9877-397CADF66CCC}" type="presParOf" srcId="{6B9F9131-11AB-4C19-B854-7BF6C72724FF}" destId="{D2F13BFF-21A1-4616-973A-EF01CD57784B}" srcOrd="0" destOrd="0" presId="urn:microsoft.com/office/officeart/2005/8/layout/hProcess3"/>
    <dgm:cxn modelId="{14077D9B-D36C-40D6-8897-3B0EA05493B6}" type="presParOf" srcId="{6B9F9131-11AB-4C19-B854-7BF6C72724FF}" destId="{12FED197-709A-422C-814C-4611E225C86E}" srcOrd="1" destOrd="0" presId="urn:microsoft.com/office/officeart/2005/8/layout/hProcess3"/>
    <dgm:cxn modelId="{32B3F5EB-900A-4AD3-B894-CD58F023217F}" type="presParOf" srcId="{6B9F9131-11AB-4C19-B854-7BF6C72724FF}" destId="{7A7ABB9D-B994-4543-8169-8B99F4E002F1}" srcOrd="2" destOrd="0" presId="urn:microsoft.com/office/officeart/2005/8/layout/hProcess3"/>
    <dgm:cxn modelId="{1057FCE7-FDD6-4849-8F9F-EB8B226D25B2}" type="presParOf" srcId="{6B9F9131-11AB-4C19-B854-7BF6C72724FF}" destId="{93D941A0-11F0-416C-91DE-A9AFB15045B0}" srcOrd="3" destOrd="0" presId="urn:microsoft.com/office/officeart/2005/8/layout/hProcess3"/>
    <dgm:cxn modelId="{7DD90CFE-C273-4465-9490-B4927BAA2A5D}" type="presParOf" srcId="{E4D608C7-03BA-4C64-9CC3-9202DDD250C7}" destId="{834E7B76-2F06-4425-83B6-103A8FE80644}" srcOrd="2" destOrd="0" presId="urn:microsoft.com/office/officeart/2005/8/layout/hProcess3"/>
    <dgm:cxn modelId="{2691D741-9667-43CD-8CD4-9D6218B8384B}" type="presParOf" srcId="{E4D608C7-03BA-4C64-9CC3-9202DDD250C7}" destId="{45B0D877-33CD-4EBA-B05D-8F8178682E2A}" srcOrd="3" destOrd="0" presId="urn:microsoft.com/office/officeart/2005/8/layout/hProcess3"/>
    <dgm:cxn modelId="{D45B989E-221C-4E39-BDB4-070CB0D2C270}" type="presParOf" srcId="{E4D608C7-03BA-4C64-9CC3-9202DDD250C7}" destId="{22630E07-B260-4E3E-A0E6-9C5A5CDAD121}"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87868" y="1003657"/>
          <a:ext cx="1057218" cy="10572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6165" y="2131496"/>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Who are the target customers?</a:t>
          </a:r>
        </a:p>
      </dsp:txBody>
      <dsp:txXfrm>
        <a:off x="6165" y="2131496"/>
        <a:ext cx="3020625" cy="453093"/>
      </dsp:txXfrm>
    </dsp:sp>
    <dsp:sp modelId="{DD091D0A-5A25-4241-91F3-18D32B0BDD4F}">
      <dsp:nvSpPr>
        <dsp:cNvPr id="0" name=""/>
        <dsp:cNvSpPr/>
      </dsp:nvSpPr>
      <dsp:spPr>
        <a:xfrm>
          <a:off x="6165" y="2617437"/>
          <a:ext cx="3020625" cy="28567"/>
        </a:xfrm>
        <a:prstGeom prst="rect">
          <a:avLst/>
        </a:prstGeom>
        <a:noFill/>
        <a:ln>
          <a:noFill/>
        </a:ln>
        <a:effectLst/>
      </dsp:spPr>
      <dsp:style>
        <a:lnRef idx="0">
          <a:scrgbClr r="0" g="0" b="0"/>
        </a:lnRef>
        <a:fillRef idx="0">
          <a:scrgbClr r="0" g="0" b="0"/>
        </a:fillRef>
        <a:effectRef idx="0">
          <a:scrgbClr r="0" g="0" b="0"/>
        </a:effectRef>
        <a:fontRef idx="minor"/>
      </dsp:style>
    </dsp:sp>
    <dsp:sp modelId="{210823F6-AC1A-46E3-9D99-A319DF497539}">
      <dsp:nvSpPr>
        <dsp:cNvPr id="0" name=""/>
        <dsp:cNvSpPr/>
      </dsp:nvSpPr>
      <dsp:spPr>
        <a:xfrm>
          <a:off x="4537103" y="1003657"/>
          <a:ext cx="1057218" cy="10572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555400" y="2131496"/>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What is the average churn rate?</a:t>
          </a:r>
        </a:p>
      </dsp:txBody>
      <dsp:txXfrm>
        <a:off x="3555400" y="2131496"/>
        <a:ext cx="3020625" cy="453093"/>
      </dsp:txXfrm>
    </dsp:sp>
    <dsp:sp modelId="{7CD40649-A74C-4AD8-B9D0-2573A1955C91}">
      <dsp:nvSpPr>
        <dsp:cNvPr id="0" name=""/>
        <dsp:cNvSpPr/>
      </dsp:nvSpPr>
      <dsp:spPr>
        <a:xfrm>
          <a:off x="3555400" y="2617437"/>
          <a:ext cx="3020625" cy="28567"/>
        </a:xfrm>
        <a:prstGeom prst="rect">
          <a:avLst/>
        </a:prstGeom>
        <a:noFill/>
        <a:ln>
          <a:noFill/>
        </a:ln>
        <a:effectLst/>
      </dsp:spPr>
      <dsp:style>
        <a:lnRef idx="0">
          <a:scrgbClr r="0" g="0" b="0"/>
        </a:lnRef>
        <a:fillRef idx="0">
          <a:scrgbClr r="0" g="0" b="0"/>
        </a:fillRef>
        <a:effectRef idx="0">
          <a:scrgbClr r="0" g="0" b="0"/>
        </a:effectRef>
        <a:fontRef idx="minor"/>
      </dsp:style>
    </dsp:sp>
    <dsp:sp modelId="{B0A3ABD2-C471-4A21-8AEF-3843C86919E1}">
      <dsp:nvSpPr>
        <dsp:cNvPr id="0" name=""/>
        <dsp:cNvSpPr/>
      </dsp:nvSpPr>
      <dsp:spPr>
        <a:xfrm>
          <a:off x="8086337" y="1003657"/>
          <a:ext cx="1057218" cy="10572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104634" y="2131496"/>
          <a:ext cx="3020625"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What are the ways to retain the customers?</a:t>
          </a:r>
        </a:p>
      </dsp:txBody>
      <dsp:txXfrm>
        <a:off x="7104634" y="2131496"/>
        <a:ext cx="3020625" cy="453093"/>
      </dsp:txXfrm>
    </dsp:sp>
    <dsp:sp modelId="{6418EBED-F111-425B-8EE2-06B8B2297A68}">
      <dsp:nvSpPr>
        <dsp:cNvPr id="0" name=""/>
        <dsp:cNvSpPr/>
      </dsp:nvSpPr>
      <dsp:spPr>
        <a:xfrm>
          <a:off x="7104634" y="2617437"/>
          <a:ext cx="3020625" cy="2856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0E07-B260-4E3E-A0E6-9C5A5CDAD121}">
      <dsp:nvSpPr>
        <dsp:cNvPr id="0" name=""/>
        <dsp:cNvSpPr/>
      </dsp:nvSpPr>
      <dsp:spPr>
        <a:xfrm>
          <a:off x="0" y="0"/>
          <a:ext cx="4435678" cy="1235963"/>
        </a:xfrm>
        <a:prstGeom prst="rightArrow">
          <a:avLst/>
        </a:prstGeom>
        <a:gradFill rotWithShape="0">
          <a:gsLst>
            <a:gs pos="0">
              <a:schemeClr val="accent3">
                <a:alpha val="90000"/>
                <a:hueOff val="0"/>
                <a:satOff val="0"/>
                <a:lumOff val="0"/>
                <a:alphaOff val="0"/>
                <a:tint val="98000"/>
                <a:lumMod val="100000"/>
              </a:schemeClr>
            </a:gs>
            <a:gs pos="100000">
              <a:schemeClr val="accent3">
                <a:alpha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2FED197-709A-422C-814C-4611E225C86E}">
      <dsp:nvSpPr>
        <dsp:cNvPr id="0" name=""/>
        <dsp:cNvSpPr/>
      </dsp:nvSpPr>
      <dsp:spPr>
        <a:xfrm>
          <a:off x="365508" y="308700"/>
          <a:ext cx="3768593" cy="617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chemeClr val="accent5">
                  <a:lumMod val="40000"/>
                  <a:lumOff val="60000"/>
                </a:schemeClr>
              </a:solidFill>
            </a:rPr>
            <a:t>RETENTION OFFERS</a:t>
          </a:r>
          <a:endParaRPr lang="en-IN" sz="3200" b="1" kern="1200" dirty="0">
            <a:solidFill>
              <a:schemeClr val="accent5">
                <a:lumMod val="40000"/>
                <a:lumOff val="60000"/>
              </a:schemeClr>
            </a:solidFill>
          </a:endParaRPr>
        </a:p>
      </dsp:txBody>
      <dsp:txXfrm>
        <a:off x="365508" y="308700"/>
        <a:ext cx="3768593" cy="61740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8D38747-4367-4BD2-8D51-C97E202738E2}" type="datetime1">
              <a:rPr lang="en-US" smtClean="0"/>
              <a:t>12/12/2020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76932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51515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4230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9844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4447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40692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02352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1221430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90280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536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6902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646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446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028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68812DA-F765-4142-A6A3-A8ED7235E082}" type="datetime1">
              <a:rPr lang="en-US" smtClean="0"/>
              <a:t>12/12/2020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892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9519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64151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12/12/2020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88186571"/>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253765"/>
            <a:ext cx="3485073" cy="2175235"/>
          </a:xfrm>
          <a:solidFill>
            <a:schemeClr val="bg1"/>
          </a:solidFill>
        </p:spPr>
        <p:txBody>
          <a:bodyPr>
            <a:noAutofit/>
          </a:bodyPr>
          <a:lstStyle/>
          <a:p>
            <a:pPr algn="l"/>
            <a:r>
              <a:rPr lang="en-US" sz="4400" dirty="0"/>
              <a:t>DATA ANALYSIS PROJECT</a:t>
            </a:r>
            <a:endParaRPr lang="en-US" sz="2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3" y="3637189"/>
            <a:ext cx="3485072" cy="1473695"/>
          </a:xfrm>
          <a:solidFill>
            <a:schemeClr val="bg1"/>
          </a:solidFill>
        </p:spPr>
        <p:txBody>
          <a:bodyPr>
            <a:normAutofit/>
          </a:bodyPr>
          <a:lstStyle/>
          <a:p>
            <a:pPr algn="l"/>
            <a:r>
              <a:rPr lang="en-US" sz="2400" dirty="0">
                <a:solidFill>
                  <a:srgbClr val="5792BA"/>
                </a:solidFill>
              </a:rPr>
              <a:t>INSTRUCTOR:</a:t>
            </a:r>
          </a:p>
          <a:p>
            <a:pPr algn="l"/>
            <a:r>
              <a:rPr lang="en-US" sz="2400" dirty="0"/>
              <a:t>AR KAR MIN</a:t>
            </a:r>
          </a:p>
          <a:p>
            <a:pPr algn="l"/>
            <a:endParaRPr lang="en-US" dirty="0">
              <a:solidFill>
                <a:srgbClr val="5792BA"/>
              </a:solidFill>
            </a:endParaRPr>
          </a:p>
          <a:p>
            <a:pPr algn="l"/>
            <a:endParaRPr lang="en-US" sz="2300" dirty="0">
              <a:solidFill>
                <a:srgbClr val="5792BA"/>
              </a:solidFill>
            </a:endParaRPr>
          </a:p>
        </p:txBody>
      </p:sp>
      <p:sp>
        <p:nvSpPr>
          <p:cNvPr id="4" name="TextBox 3">
            <a:extLst>
              <a:ext uri="{FF2B5EF4-FFF2-40B4-BE49-F238E27FC236}">
                <a16:creationId xmlns:a16="http://schemas.microsoft.com/office/drawing/2014/main" id="{EC8B2142-8345-422F-A1AC-DDB14F70B0AD}"/>
              </a:ext>
            </a:extLst>
          </p:cNvPr>
          <p:cNvSpPr txBox="1"/>
          <p:nvPr/>
        </p:nvSpPr>
        <p:spPr>
          <a:xfrm>
            <a:off x="7389962" y="5319073"/>
            <a:ext cx="3485072"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l"/>
            <a:r>
              <a:rPr lang="en-US" sz="2400" dirty="0">
                <a:solidFill>
                  <a:srgbClr val="5792BA"/>
                </a:solidFill>
              </a:rPr>
              <a:t>SUBMITTED BY:</a:t>
            </a:r>
          </a:p>
          <a:p>
            <a:pPr algn="l"/>
            <a:r>
              <a:rPr lang="en-US" sz="2400" dirty="0">
                <a:solidFill>
                  <a:schemeClr val="tx1"/>
                </a:solidFill>
              </a:rPr>
              <a:t>RIMA NIGAM</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8C84B6-BE6F-427F-9658-5CE62A6B800A}"/>
              </a:ext>
            </a:extLst>
          </p:cNvPr>
          <p:cNvSpPr>
            <a:spLocks noGrp="1"/>
          </p:cNvSpPr>
          <p:nvPr>
            <p:ph type="title"/>
          </p:nvPr>
        </p:nvSpPr>
        <p:spPr>
          <a:xfrm>
            <a:off x="685801" y="239697"/>
            <a:ext cx="10131425" cy="1500326"/>
          </a:xfrm>
        </p:spPr>
        <p:txBody>
          <a:bodyPr>
            <a:noAutofit/>
          </a:bodyPr>
          <a:lstStyle/>
          <a:p>
            <a:br>
              <a:rPr lang="en-US" sz="1800" dirty="0">
                <a:latin typeface="adobe-caslon-pro"/>
              </a:rPr>
            </a:br>
            <a:r>
              <a:rPr lang="en-US" sz="2800" b="1" dirty="0">
                <a:solidFill>
                  <a:srgbClr val="92D050"/>
                </a:solidFill>
                <a:latin typeface="adobe-caslon-pro"/>
              </a:rPr>
              <a:t>3) Does the recurring costs affects the monthly revenue?</a:t>
            </a:r>
            <a:br>
              <a:rPr lang="en-US" sz="1800" dirty="0">
                <a:latin typeface="adobe-caslon-pro"/>
              </a:rPr>
            </a:br>
            <a:br>
              <a:rPr lang="en-US" sz="1800" dirty="0">
                <a:latin typeface="adobe-caslon-pro"/>
              </a:rPr>
            </a:br>
            <a:r>
              <a:rPr lang="en-US" sz="2000" b="1" u="sng" dirty="0">
                <a:solidFill>
                  <a:schemeClr val="accent5">
                    <a:lumMod val="60000"/>
                    <a:lumOff val="40000"/>
                  </a:schemeClr>
                </a:solidFill>
                <a:latin typeface="adobe-caslon-pro"/>
              </a:rPr>
              <a:t>C</a:t>
            </a:r>
            <a:r>
              <a:rPr lang="en-US" sz="2000" b="1" u="sng" cap="none" dirty="0">
                <a:solidFill>
                  <a:schemeClr val="accent5">
                    <a:lumMod val="60000"/>
                    <a:lumOff val="40000"/>
                  </a:schemeClr>
                </a:solidFill>
                <a:latin typeface="adobe-caslon-pro"/>
              </a:rPr>
              <a:t>onclusion: </a:t>
            </a:r>
            <a:r>
              <a:rPr lang="en-US" sz="1800" cap="none" dirty="0">
                <a:latin typeface="adobe-caslon-pro"/>
              </a:rPr>
              <a:t>Recurring revenue helps the business owners to develop and stick to a reasonable budget. Knowing to earn a certain amount each month as Monthly revenue makes it easy to cover both routine and unexpected costs of the companies. With the recurring business model, they can predict revenues more accurately and business will get a higher value per user.</a:t>
            </a:r>
            <a:br>
              <a:rPr lang="en-US" sz="1800" dirty="0">
                <a:latin typeface="adobe-caslon-pro"/>
              </a:rPr>
            </a:br>
            <a:endParaRPr lang="en-IN" sz="1050" dirty="0"/>
          </a:p>
        </p:txBody>
      </p:sp>
      <p:sp>
        <p:nvSpPr>
          <p:cNvPr id="8" name="Text Placeholder 7">
            <a:extLst>
              <a:ext uri="{FF2B5EF4-FFF2-40B4-BE49-F238E27FC236}">
                <a16:creationId xmlns:a16="http://schemas.microsoft.com/office/drawing/2014/main" id="{D4624775-D062-45D0-9FF7-1FC04BA2F141}"/>
              </a:ext>
            </a:extLst>
          </p:cNvPr>
          <p:cNvSpPr>
            <a:spLocks noGrp="1"/>
          </p:cNvSpPr>
          <p:nvPr>
            <p:ph type="body" idx="1"/>
          </p:nvPr>
        </p:nvSpPr>
        <p:spPr>
          <a:xfrm>
            <a:off x="726024" y="2033585"/>
            <a:ext cx="4709054" cy="576262"/>
          </a:xfrm>
        </p:spPr>
        <p:txBody>
          <a:bodyPr/>
          <a:lstStyle/>
          <a:p>
            <a:pPr algn="ctr"/>
            <a:r>
              <a:rPr lang="en-IN" sz="2400" b="1" u="sng" dirty="0">
                <a:solidFill>
                  <a:schemeClr val="accent5">
                    <a:lumMod val="60000"/>
                    <a:lumOff val="40000"/>
                  </a:schemeClr>
                </a:solidFill>
              </a:rPr>
              <a:t>Distribution of Recurring Charge</a:t>
            </a:r>
          </a:p>
        </p:txBody>
      </p:sp>
      <p:pic>
        <p:nvPicPr>
          <p:cNvPr id="5" name="Content Placeholder 4">
            <a:extLst>
              <a:ext uri="{FF2B5EF4-FFF2-40B4-BE49-F238E27FC236}">
                <a16:creationId xmlns:a16="http://schemas.microsoft.com/office/drawing/2014/main" id="{BCABCB60-5042-4027-B4D0-11142300FE6C}"/>
              </a:ext>
            </a:extLst>
          </p:cNvPr>
          <p:cNvPicPr>
            <a:picLocks noGrp="1" noChangeAspect="1"/>
          </p:cNvPicPr>
          <p:nvPr>
            <p:ph sz="half" idx="2"/>
          </p:nvPr>
        </p:nvPicPr>
        <p:blipFill>
          <a:blip r:embed="rId2"/>
          <a:stretch>
            <a:fillRect/>
          </a:stretch>
        </p:blipFill>
        <p:spPr>
          <a:xfrm>
            <a:off x="782601" y="2763667"/>
            <a:ext cx="4819209" cy="3654887"/>
          </a:xfrm>
        </p:spPr>
      </p:pic>
      <p:sp>
        <p:nvSpPr>
          <p:cNvPr id="10" name="Text Placeholder 9">
            <a:extLst>
              <a:ext uri="{FF2B5EF4-FFF2-40B4-BE49-F238E27FC236}">
                <a16:creationId xmlns:a16="http://schemas.microsoft.com/office/drawing/2014/main" id="{2C3134A7-7A08-4CBC-A6C4-2CE912F8E089}"/>
              </a:ext>
            </a:extLst>
          </p:cNvPr>
          <p:cNvSpPr>
            <a:spLocks noGrp="1"/>
          </p:cNvSpPr>
          <p:nvPr>
            <p:ph type="body" sz="quarter" idx="3"/>
          </p:nvPr>
        </p:nvSpPr>
        <p:spPr>
          <a:xfrm>
            <a:off x="6096000" y="2058657"/>
            <a:ext cx="4722813" cy="551190"/>
          </a:xfrm>
        </p:spPr>
        <p:txBody>
          <a:bodyPr/>
          <a:lstStyle/>
          <a:p>
            <a:pPr algn="ctr"/>
            <a:r>
              <a:rPr lang="en-IN" sz="2400" b="1" u="sng" dirty="0">
                <a:solidFill>
                  <a:schemeClr val="accent5">
                    <a:lumMod val="60000"/>
                    <a:lumOff val="40000"/>
                  </a:schemeClr>
                </a:solidFill>
              </a:rPr>
              <a:t>Distribution of Monthly Revenue</a:t>
            </a:r>
          </a:p>
        </p:txBody>
      </p:sp>
      <p:pic>
        <p:nvPicPr>
          <p:cNvPr id="12" name="Content Placeholder 11">
            <a:extLst>
              <a:ext uri="{FF2B5EF4-FFF2-40B4-BE49-F238E27FC236}">
                <a16:creationId xmlns:a16="http://schemas.microsoft.com/office/drawing/2014/main" id="{9D908DFD-47EC-439B-8168-9D31E6BB2498}"/>
              </a:ext>
            </a:extLst>
          </p:cNvPr>
          <p:cNvPicPr>
            <a:picLocks noGrp="1" noChangeAspect="1"/>
          </p:cNvPicPr>
          <p:nvPr>
            <p:ph sz="quarter" idx="4"/>
          </p:nvPr>
        </p:nvPicPr>
        <p:blipFill>
          <a:blip r:embed="rId3"/>
          <a:stretch>
            <a:fillRect/>
          </a:stretch>
        </p:blipFill>
        <p:spPr>
          <a:xfrm>
            <a:off x="6283354" y="2746889"/>
            <a:ext cx="4896591" cy="3713573"/>
          </a:xfrm>
        </p:spPr>
      </p:pic>
    </p:spTree>
    <p:extLst>
      <p:ext uri="{BB962C8B-B14F-4D97-AF65-F5344CB8AC3E}">
        <p14:creationId xmlns:p14="http://schemas.microsoft.com/office/powerpoint/2010/main" val="270204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B9142C-0961-4335-823B-F6C2891368BF}"/>
              </a:ext>
            </a:extLst>
          </p:cNvPr>
          <p:cNvSpPr>
            <a:spLocks noGrp="1"/>
          </p:cNvSpPr>
          <p:nvPr>
            <p:ph type="title"/>
          </p:nvPr>
        </p:nvSpPr>
        <p:spPr>
          <a:xfrm>
            <a:off x="685801" y="278284"/>
            <a:ext cx="10131425" cy="788516"/>
          </a:xfrm>
        </p:spPr>
        <p:txBody>
          <a:bodyPr>
            <a:normAutofit fontScale="90000"/>
          </a:bodyPr>
          <a:lstStyle/>
          <a:p>
            <a:br>
              <a:rPr lang="en-IN" sz="2000" b="1" dirty="0"/>
            </a:br>
            <a:br>
              <a:rPr lang="en-IN" sz="2000" b="1" dirty="0"/>
            </a:br>
            <a:r>
              <a:rPr lang="en-IN" sz="2700" b="1" dirty="0">
                <a:solidFill>
                  <a:srgbClr val="92D050"/>
                </a:solidFill>
              </a:rPr>
              <a:t>4) D</a:t>
            </a:r>
            <a:r>
              <a:rPr lang="en-IN" sz="2700" b="1" cap="none" dirty="0">
                <a:solidFill>
                  <a:srgbClr val="92D050"/>
                </a:solidFill>
              </a:rPr>
              <a:t>oes the numbers of dependents affects the churn ratio?</a:t>
            </a:r>
            <a:br>
              <a:rPr lang="en-IN" sz="2000" b="1" cap="none" dirty="0"/>
            </a:br>
            <a:r>
              <a:rPr lang="en-IN" sz="2700" b="1" u="sng" cap="none" dirty="0">
                <a:solidFill>
                  <a:schemeClr val="accent5">
                    <a:lumMod val="60000"/>
                    <a:lumOff val="40000"/>
                  </a:schemeClr>
                </a:solidFill>
              </a:rPr>
              <a:t>Conclusion: </a:t>
            </a:r>
            <a:r>
              <a:rPr lang="en-IN" sz="2000" b="1" cap="none" dirty="0"/>
              <a:t>As per this graph, we can see the more the number of dependents the less is the churn rate. May be the customer will prefer to buy a good deal of bundle package as per the number of dependents in the family.</a:t>
            </a:r>
            <a:endParaRPr lang="en-IN" b="1" dirty="0"/>
          </a:p>
        </p:txBody>
      </p:sp>
      <p:sp>
        <p:nvSpPr>
          <p:cNvPr id="8" name="Text Placeholder 7">
            <a:extLst>
              <a:ext uri="{FF2B5EF4-FFF2-40B4-BE49-F238E27FC236}">
                <a16:creationId xmlns:a16="http://schemas.microsoft.com/office/drawing/2014/main" id="{EF9FF89E-CFF3-4182-8E93-B6253A69617A}"/>
              </a:ext>
            </a:extLst>
          </p:cNvPr>
          <p:cNvSpPr>
            <a:spLocks noGrp="1"/>
          </p:cNvSpPr>
          <p:nvPr>
            <p:ph type="body" idx="1"/>
          </p:nvPr>
        </p:nvSpPr>
        <p:spPr>
          <a:xfrm>
            <a:off x="821734" y="1733676"/>
            <a:ext cx="4709054" cy="432475"/>
          </a:xfrm>
        </p:spPr>
        <p:txBody>
          <a:bodyPr/>
          <a:lstStyle/>
          <a:p>
            <a:pPr algn="ctr"/>
            <a:r>
              <a:rPr lang="en-IN" sz="1800" b="1" u="sng" dirty="0">
                <a:solidFill>
                  <a:schemeClr val="accent5">
                    <a:lumMod val="60000"/>
                    <a:lumOff val="40000"/>
                  </a:schemeClr>
                </a:solidFill>
              </a:rPr>
              <a:t>Customers with children have low churn rate</a:t>
            </a:r>
          </a:p>
        </p:txBody>
      </p:sp>
      <p:pic>
        <p:nvPicPr>
          <p:cNvPr id="3" name="Content Placeholder 2">
            <a:extLst>
              <a:ext uri="{FF2B5EF4-FFF2-40B4-BE49-F238E27FC236}">
                <a16:creationId xmlns:a16="http://schemas.microsoft.com/office/drawing/2014/main" id="{7AF78CC4-16D2-4621-89BF-956A110AC87D}"/>
              </a:ext>
            </a:extLst>
          </p:cNvPr>
          <p:cNvPicPr>
            <a:picLocks noGrp="1" noChangeAspect="1"/>
          </p:cNvPicPr>
          <p:nvPr>
            <p:ph sz="half" idx="2"/>
          </p:nvPr>
        </p:nvPicPr>
        <p:blipFill>
          <a:blip r:embed="rId2"/>
          <a:stretch>
            <a:fillRect/>
          </a:stretch>
        </p:blipFill>
        <p:spPr>
          <a:xfrm>
            <a:off x="577049" y="2166151"/>
            <a:ext cx="5314765" cy="4527612"/>
          </a:xfrm>
        </p:spPr>
      </p:pic>
      <p:sp>
        <p:nvSpPr>
          <p:cNvPr id="10" name="Text Placeholder 9">
            <a:extLst>
              <a:ext uri="{FF2B5EF4-FFF2-40B4-BE49-F238E27FC236}">
                <a16:creationId xmlns:a16="http://schemas.microsoft.com/office/drawing/2014/main" id="{E4AE9FD6-DA53-41B7-AECD-41778C94693B}"/>
              </a:ext>
            </a:extLst>
          </p:cNvPr>
          <p:cNvSpPr>
            <a:spLocks noGrp="1"/>
          </p:cNvSpPr>
          <p:nvPr>
            <p:ph type="body" sz="quarter" idx="3"/>
          </p:nvPr>
        </p:nvSpPr>
        <p:spPr>
          <a:xfrm>
            <a:off x="6300187" y="1733676"/>
            <a:ext cx="4722813" cy="432475"/>
          </a:xfrm>
        </p:spPr>
        <p:txBody>
          <a:bodyPr/>
          <a:lstStyle/>
          <a:p>
            <a:pPr algn="ctr"/>
            <a:r>
              <a:rPr lang="en-IN" sz="2000" b="1" u="sng" dirty="0">
                <a:solidFill>
                  <a:schemeClr val="accent5">
                    <a:lumMod val="60000"/>
                    <a:lumOff val="40000"/>
                  </a:schemeClr>
                </a:solidFill>
              </a:rPr>
              <a:t>Married customers have low churn rate</a:t>
            </a:r>
          </a:p>
        </p:txBody>
      </p:sp>
      <p:pic>
        <p:nvPicPr>
          <p:cNvPr id="4" name="Content Placeholder 3">
            <a:extLst>
              <a:ext uri="{FF2B5EF4-FFF2-40B4-BE49-F238E27FC236}">
                <a16:creationId xmlns:a16="http://schemas.microsoft.com/office/drawing/2014/main" id="{81197324-A0B9-4ABD-9253-AEDB8CA1F7D6}"/>
              </a:ext>
            </a:extLst>
          </p:cNvPr>
          <p:cNvPicPr>
            <a:picLocks noGrp="1" noChangeAspect="1"/>
          </p:cNvPicPr>
          <p:nvPr>
            <p:ph sz="quarter" idx="4"/>
          </p:nvPr>
        </p:nvPicPr>
        <p:blipFill>
          <a:blip r:embed="rId3"/>
          <a:stretch>
            <a:fillRect/>
          </a:stretch>
        </p:blipFill>
        <p:spPr>
          <a:xfrm>
            <a:off x="6300187" y="2166151"/>
            <a:ext cx="5314764" cy="4527612"/>
          </a:xfrm>
        </p:spPr>
      </p:pic>
    </p:spTree>
    <p:extLst>
      <p:ext uri="{BB962C8B-B14F-4D97-AF65-F5344CB8AC3E}">
        <p14:creationId xmlns:p14="http://schemas.microsoft.com/office/powerpoint/2010/main" val="211492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1B1DC9-9266-4C64-AD2D-5CA0F12006D9}"/>
              </a:ext>
            </a:extLst>
          </p:cNvPr>
          <p:cNvSpPr>
            <a:spLocks noGrp="1"/>
          </p:cNvSpPr>
          <p:nvPr>
            <p:ph type="title"/>
          </p:nvPr>
        </p:nvSpPr>
        <p:spPr>
          <a:xfrm>
            <a:off x="685801" y="266331"/>
            <a:ext cx="10131425" cy="941032"/>
          </a:xfrm>
        </p:spPr>
        <p:txBody>
          <a:bodyPr>
            <a:noAutofit/>
          </a:bodyPr>
          <a:lstStyle/>
          <a:p>
            <a:br>
              <a:rPr lang="en-IN" sz="2400" b="1" cap="none" dirty="0">
                <a:solidFill>
                  <a:srgbClr val="92D050"/>
                </a:solidFill>
              </a:rPr>
            </a:br>
            <a:r>
              <a:rPr lang="en-IN" sz="2400" b="1" cap="none" dirty="0">
                <a:solidFill>
                  <a:srgbClr val="92D050"/>
                </a:solidFill>
              </a:rPr>
              <a:t>5) Is there any effect of Credit Rating on Churn Rate?</a:t>
            </a:r>
            <a:br>
              <a:rPr lang="en-IN" sz="2400" b="1" cap="none" dirty="0">
                <a:solidFill>
                  <a:srgbClr val="92D050"/>
                </a:solidFill>
              </a:rPr>
            </a:br>
            <a:r>
              <a:rPr lang="en-IN" sz="2400" b="1" u="sng" cap="none" dirty="0">
                <a:solidFill>
                  <a:schemeClr val="accent5">
                    <a:lumMod val="60000"/>
                    <a:lumOff val="40000"/>
                  </a:schemeClr>
                </a:solidFill>
              </a:rPr>
              <a:t>Conclusion : </a:t>
            </a:r>
            <a:r>
              <a:rPr lang="en-IN" sz="2000" b="1" cap="none" dirty="0"/>
              <a:t>According to this graph, the higher the credit rating the less is the churn rate. This may be because customers are well satisfied and paying the bills on time which is showing its effect on the credit rating.</a:t>
            </a:r>
          </a:p>
        </p:txBody>
      </p:sp>
      <p:pic>
        <p:nvPicPr>
          <p:cNvPr id="3" name="Content Placeholder 2">
            <a:extLst>
              <a:ext uri="{FF2B5EF4-FFF2-40B4-BE49-F238E27FC236}">
                <a16:creationId xmlns:a16="http://schemas.microsoft.com/office/drawing/2014/main" id="{C1827231-10F5-4F9E-883B-8BBCC92A3003}"/>
              </a:ext>
            </a:extLst>
          </p:cNvPr>
          <p:cNvPicPr>
            <a:picLocks noGrp="1" noChangeAspect="1"/>
          </p:cNvPicPr>
          <p:nvPr>
            <p:ph idx="1"/>
          </p:nvPr>
        </p:nvPicPr>
        <p:blipFill>
          <a:blip r:embed="rId2"/>
          <a:stretch>
            <a:fillRect/>
          </a:stretch>
        </p:blipFill>
        <p:spPr>
          <a:xfrm>
            <a:off x="1162974" y="1740023"/>
            <a:ext cx="9499107" cy="5015883"/>
          </a:xfrm>
        </p:spPr>
      </p:pic>
    </p:spTree>
    <p:extLst>
      <p:ext uri="{BB962C8B-B14F-4D97-AF65-F5344CB8AC3E}">
        <p14:creationId xmlns:p14="http://schemas.microsoft.com/office/powerpoint/2010/main" val="145190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B272-0062-49B0-BEF9-DB2B619F4690}"/>
              </a:ext>
            </a:extLst>
          </p:cNvPr>
          <p:cNvSpPr>
            <a:spLocks noGrp="1"/>
          </p:cNvSpPr>
          <p:nvPr>
            <p:ph type="title"/>
          </p:nvPr>
        </p:nvSpPr>
        <p:spPr>
          <a:xfrm>
            <a:off x="685801" y="263371"/>
            <a:ext cx="10131425" cy="1272466"/>
          </a:xfrm>
        </p:spPr>
        <p:txBody>
          <a:bodyPr>
            <a:normAutofit/>
          </a:bodyPr>
          <a:lstStyle/>
          <a:p>
            <a:r>
              <a:rPr lang="en-IN" sz="2400" b="1" dirty="0">
                <a:solidFill>
                  <a:srgbClr val="92D050"/>
                </a:solidFill>
              </a:rPr>
              <a:t>6) D</a:t>
            </a:r>
            <a:r>
              <a:rPr lang="en-IN" sz="2400" b="1" cap="none" dirty="0">
                <a:solidFill>
                  <a:srgbClr val="92D050"/>
                </a:solidFill>
              </a:rPr>
              <a:t>oes the number of current equipment days is affected by the occupation?</a:t>
            </a:r>
            <a:br>
              <a:rPr lang="en-IN" sz="2400" b="1" cap="none" dirty="0">
                <a:solidFill>
                  <a:srgbClr val="92D050"/>
                </a:solidFill>
              </a:rPr>
            </a:br>
            <a:r>
              <a:rPr lang="en-IN" sz="2400" b="1" u="sng" cap="none" dirty="0">
                <a:solidFill>
                  <a:schemeClr val="accent5">
                    <a:lumMod val="60000"/>
                    <a:lumOff val="40000"/>
                  </a:schemeClr>
                </a:solidFill>
              </a:rPr>
              <a:t>Conclusion: </a:t>
            </a:r>
            <a:r>
              <a:rPr lang="en-IN" sz="1800" b="1" cap="none" dirty="0"/>
              <a:t>In this box plot, we can analyse that on an average the retired, homemaker and professionals are be with the current plan for more number of days as compared to the others.</a:t>
            </a:r>
            <a:endParaRPr lang="en-IN" b="1" dirty="0"/>
          </a:p>
        </p:txBody>
      </p:sp>
      <p:pic>
        <p:nvPicPr>
          <p:cNvPr id="8" name="Content Placeholder 7">
            <a:extLst>
              <a:ext uri="{FF2B5EF4-FFF2-40B4-BE49-F238E27FC236}">
                <a16:creationId xmlns:a16="http://schemas.microsoft.com/office/drawing/2014/main" id="{D04F0D16-F179-498D-9E8B-85457CF009FF}"/>
              </a:ext>
            </a:extLst>
          </p:cNvPr>
          <p:cNvPicPr>
            <a:picLocks noGrp="1" noChangeAspect="1"/>
          </p:cNvPicPr>
          <p:nvPr>
            <p:ph idx="1"/>
          </p:nvPr>
        </p:nvPicPr>
        <p:blipFill>
          <a:blip r:embed="rId2"/>
          <a:stretch>
            <a:fillRect/>
          </a:stretch>
        </p:blipFill>
        <p:spPr>
          <a:xfrm>
            <a:off x="2052221" y="1651786"/>
            <a:ext cx="7803472" cy="4942843"/>
          </a:xfrm>
        </p:spPr>
      </p:pic>
    </p:spTree>
    <p:extLst>
      <p:ext uri="{BB962C8B-B14F-4D97-AF65-F5344CB8AC3E}">
        <p14:creationId xmlns:p14="http://schemas.microsoft.com/office/powerpoint/2010/main" val="378271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9752-9ED0-4228-A933-A69971290A35}"/>
              </a:ext>
            </a:extLst>
          </p:cNvPr>
          <p:cNvSpPr>
            <a:spLocks noGrp="1"/>
          </p:cNvSpPr>
          <p:nvPr>
            <p:ph type="title"/>
          </p:nvPr>
        </p:nvSpPr>
        <p:spPr>
          <a:xfrm>
            <a:off x="747945" y="156840"/>
            <a:ext cx="10131425" cy="1077156"/>
          </a:xfrm>
        </p:spPr>
        <p:txBody>
          <a:bodyPr>
            <a:normAutofit fontScale="90000"/>
          </a:bodyPr>
          <a:lstStyle/>
          <a:p>
            <a:br>
              <a:rPr lang="en-IN" sz="1800" b="1" dirty="0"/>
            </a:br>
            <a:br>
              <a:rPr lang="en-IN" sz="1800" b="1" dirty="0"/>
            </a:br>
            <a:br>
              <a:rPr lang="en-IN" sz="1800" b="1" dirty="0"/>
            </a:br>
            <a:r>
              <a:rPr lang="en-IN" sz="2700" b="1" dirty="0">
                <a:solidFill>
                  <a:srgbClr val="92D050"/>
                </a:solidFill>
              </a:rPr>
              <a:t>7)</a:t>
            </a:r>
            <a:r>
              <a:rPr lang="en-IN" sz="2700" b="1" cap="none" dirty="0">
                <a:solidFill>
                  <a:srgbClr val="92D050"/>
                </a:solidFill>
              </a:rPr>
              <a:t> What is the effect of handset on the churn rate?</a:t>
            </a:r>
            <a:br>
              <a:rPr lang="en-IN" sz="1800" b="1" cap="none" dirty="0"/>
            </a:br>
            <a:r>
              <a:rPr lang="en-IN" sz="2200" b="1" u="sng" cap="none" dirty="0">
                <a:solidFill>
                  <a:schemeClr val="accent5">
                    <a:lumMod val="60000"/>
                    <a:lumOff val="40000"/>
                  </a:schemeClr>
                </a:solidFill>
              </a:rPr>
              <a:t>Conclusion:  </a:t>
            </a:r>
            <a:r>
              <a:rPr lang="en-IN" sz="2000" b="1" cap="none" dirty="0"/>
              <a:t>With this graph, we can analyse that if the customer refurbished handset is not web capable, then they are at a high risk of churn.</a:t>
            </a:r>
            <a:br>
              <a:rPr lang="en-IN" sz="1800" b="1" cap="none" dirty="0"/>
            </a:br>
            <a:endParaRPr lang="en-IN" dirty="0"/>
          </a:p>
        </p:txBody>
      </p:sp>
      <p:pic>
        <p:nvPicPr>
          <p:cNvPr id="5" name="Content Placeholder 4">
            <a:extLst>
              <a:ext uri="{FF2B5EF4-FFF2-40B4-BE49-F238E27FC236}">
                <a16:creationId xmlns:a16="http://schemas.microsoft.com/office/drawing/2014/main" id="{1E23B095-972C-4124-82EC-E33523A5DFBA}"/>
              </a:ext>
            </a:extLst>
          </p:cNvPr>
          <p:cNvPicPr>
            <a:picLocks noGrp="1" noChangeAspect="1"/>
          </p:cNvPicPr>
          <p:nvPr>
            <p:ph idx="1"/>
          </p:nvPr>
        </p:nvPicPr>
        <p:blipFill>
          <a:blip r:embed="rId2"/>
          <a:stretch>
            <a:fillRect/>
          </a:stretch>
        </p:blipFill>
        <p:spPr>
          <a:xfrm>
            <a:off x="1811046" y="1455938"/>
            <a:ext cx="8060924" cy="5113538"/>
          </a:xfrm>
        </p:spPr>
      </p:pic>
    </p:spTree>
    <p:extLst>
      <p:ext uri="{BB962C8B-B14F-4D97-AF65-F5344CB8AC3E}">
        <p14:creationId xmlns:p14="http://schemas.microsoft.com/office/powerpoint/2010/main" val="89124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58BB-D77C-4C42-96E2-946E8EC41BAA}"/>
              </a:ext>
            </a:extLst>
          </p:cNvPr>
          <p:cNvSpPr>
            <a:spLocks noGrp="1"/>
          </p:cNvSpPr>
          <p:nvPr>
            <p:ph type="title"/>
          </p:nvPr>
        </p:nvSpPr>
        <p:spPr>
          <a:xfrm>
            <a:off x="685801" y="257452"/>
            <a:ext cx="10131425" cy="514073"/>
          </a:xfrm>
        </p:spPr>
        <p:txBody>
          <a:bodyPr>
            <a:normAutofit fontScale="90000"/>
          </a:bodyPr>
          <a:lstStyle/>
          <a:p>
            <a:r>
              <a:rPr lang="en-IN" b="1" cap="none" dirty="0">
                <a:solidFill>
                  <a:srgbClr val="92D050"/>
                </a:solidFill>
              </a:rPr>
              <a:t>8) Matrix of scatter plot for different variables as per Churn</a:t>
            </a:r>
            <a:endParaRPr lang="en-IN" b="1" dirty="0">
              <a:solidFill>
                <a:srgbClr val="92D050"/>
              </a:solidFill>
            </a:endParaRPr>
          </a:p>
        </p:txBody>
      </p:sp>
      <p:pic>
        <p:nvPicPr>
          <p:cNvPr id="5" name="Content Placeholder 4">
            <a:extLst>
              <a:ext uri="{FF2B5EF4-FFF2-40B4-BE49-F238E27FC236}">
                <a16:creationId xmlns:a16="http://schemas.microsoft.com/office/drawing/2014/main" id="{CD96C9BE-4B3F-41B5-BE0C-B86B94B00260}"/>
              </a:ext>
            </a:extLst>
          </p:cNvPr>
          <p:cNvPicPr>
            <a:picLocks noGrp="1" noChangeAspect="1"/>
          </p:cNvPicPr>
          <p:nvPr>
            <p:ph idx="1"/>
          </p:nvPr>
        </p:nvPicPr>
        <p:blipFill>
          <a:blip r:embed="rId2"/>
          <a:stretch>
            <a:fillRect/>
          </a:stretch>
        </p:blipFill>
        <p:spPr>
          <a:xfrm>
            <a:off x="1784412" y="1104900"/>
            <a:ext cx="7892988" cy="5668762"/>
          </a:xfrm>
        </p:spPr>
      </p:pic>
    </p:spTree>
    <p:extLst>
      <p:ext uri="{BB962C8B-B14F-4D97-AF65-F5344CB8AC3E}">
        <p14:creationId xmlns:p14="http://schemas.microsoft.com/office/powerpoint/2010/main" val="8480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6362A1-DCD2-495C-8F88-31EF857BB99E}"/>
              </a:ext>
            </a:extLst>
          </p:cNvPr>
          <p:cNvSpPr>
            <a:spLocks noGrp="1"/>
          </p:cNvSpPr>
          <p:nvPr>
            <p:ph type="title"/>
          </p:nvPr>
        </p:nvSpPr>
        <p:spPr>
          <a:xfrm>
            <a:off x="961008" y="290173"/>
            <a:ext cx="10131427" cy="508817"/>
          </a:xfrm>
        </p:spPr>
        <p:txBody>
          <a:bodyPr>
            <a:normAutofit fontScale="90000"/>
          </a:bodyPr>
          <a:lstStyle/>
          <a:p>
            <a:pPr algn="ctr"/>
            <a:r>
              <a:rPr lang="en-IN" b="1" u="sng" dirty="0">
                <a:solidFill>
                  <a:srgbClr val="92D050"/>
                </a:solidFill>
              </a:rPr>
              <a:t>HYPOTHESIS TESTING</a:t>
            </a:r>
          </a:p>
        </p:txBody>
      </p:sp>
      <p:sp>
        <p:nvSpPr>
          <p:cNvPr id="6" name="Text Placeholder 5">
            <a:extLst>
              <a:ext uri="{FF2B5EF4-FFF2-40B4-BE49-F238E27FC236}">
                <a16:creationId xmlns:a16="http://schemas.microsoft.com/office/drawing/2014/main" id="{FF1F9B33-1911-4E70-AD93-79F373E4ACF8}"/>
              </a:ext>
            </a:extLst>
          </p:cNvPr>
          <p:cNvSpPr>
            <a:spLocks noGrp="1"/>
          </p:cNvSpPr>
          <p:nvPr>
            <p:ph type="body" idx="1"/>
          </p:nvPr>
        </p:nvSpPr>
        <p:spPr>
          <a:xfrm>
            <a:off x="685798" y="798990"/>
            <a:ext cx="10713129" cy="5646197"/>
          </a:xfrm>
        </p:spPr>
        <p:txBody>
          <a:bodyPr/>
          <a:lstStyle/>
          <a:p>
            <a:r>
              <a:rPr lang="en-US" cap="none" dirty="0">
                <a:latin typeface="Rubik"/>
              </a:rPr>
              <a:t>T</a:t>
            </a:r>
            <a:r>
              <a:rPr lang="en-US" b="0" i="0" cap="none" dirty="0">
                <a:effectLst/>
                <a:latin typeface="Rubik"/>
              </a:rPr>
              <a:t>he </a:t>
            </a:r>
            <a:r>
              <a:rPr lang="en-US" b="1" i="0" cap="none" dirty="0">
                <a:effectLst/>
                <a:latin typeface="Rubik"/>
              </a:rPr>
              <a:t>hypothesis testing</a:t>
            </a:r>
            <a:r>
              <a:rPr lang="en-US" b="0" i="0" cap="none" dirty="0">
                <a:effectLst/>
                <a:latin typeface="Rubik"/>
              </a:rPr>
              <a:t> is a statistical test used to determine whether the hypothesis assumed for the sample of data stands true for the entire population or not.</a:t>
            </a:r>
          </a:p>
          <a:p>
            <a:r>
              <a:rPr lang="en-US" u="sng" cap="none" dirty="0">
                <a:solidFill>
                  <a:schemeClr val="accent5">
                    <a:lumMod val="60000"/>
                    <a:lumOff val="40000"/>
                  </a:schemeClr>
                </a:solidFill>
                <a:latin typeface="Rubik"/>
              </a:rPr>
              <a:t>Setting the Null Hypothesis (Ho) and the Alternative Hypothesis (Ha) at 5% Significance level</a:t>
            </a:r>
          </a:p>
          <a:p>
            <a:r>
              <a:rPr lang="en-US" b="1" cap="none" dirty="0">
                <a:solidFill>
                  <a:schemeClr val="accent3">
                    <a:lumMod val="60000"/>
                    <a:lumOff val="40000"/>
                  </a:schemeClr>
                </a:solidFill>
                <a:latin typeface="Rubik"/>
              </a:rPr>
              <a:t>Null Hypothesis (Ho) : </a:t>
            </a:r>
            <a:r>
              <a:rPr lang="en-US" cap="none" dirty="0">
                <a:latin typeface="Rubik"/>
              </a:rPr>
              <a:t>Making Retention calls does not make any difference. </a:t>
            </a:r>
          </a:p>
          <a:p>
            <a:r>
              <a:rPr lang="en-US" b="1" cap="none" dirty="0">
                <a:solidFill>
                  <a:schemeClr val="accent3">
                    <a:lumMod val="60000"/>
                    <a:lumOff val="40000"/>
                  </a:schemeClr>
                </a:solidFill>
                <a:latin typeface="Rubik"/>
              </a:rPr>
              <a:t>Alternative Hypothesis (Ha) : </a:t>
            </a:r>
            <a:r>
              <a:rPr lang="en-US" cap="none" dirty="0">
                <a:latin typeface="Rubik"/>
              </a:rPr>
              <a:t>Making Retention Calls let the customer to accept the Retention offer.</a:t>
            </a:r>
          </a:p>
          <a:p>
            <a:r>
              <a:rPr lang="en-US" cap="none" dirty="0">
                <a:latin typeface="Rubik"/>
              </a:rPr>
              <a:t>Since P-value &lt;= 0.05, so we reject the Null Hypothesis(Ho) which means that making Retention calls help in Retaining the customers by offering them good deals.</a:t>
            </a:r>
            <a:endParaRPr lang="en-IN" cap="none" dirty="0"/>
          </a:p>
        </p:txBody>
      </p:sp>
      <p:pic>
        <p:nvPicPr>
          <p:cNvPr id="3" name="Picture 2">
            <a:extLst>
              <a:ext uri="{FF2B5EF4-FFF2-40B4-BE49-F238E27FC236}">
                <a16:creationId xmlns:a16="http://schemas.microsoft.com/office/drawing/2014/main" id="{0669022E-A692-470C-9880-A25B943BED31}"/>
              </a:ext>
            </a:extLst>
          </p:cNvPr>
          <p:cNvPicPr>
            <a:picLocks noChangeAspect="1"/>
          </p:cNvPicPr>
          <p:nvPr/>
        </p:nvPicPr>
        <p:blipFill>
          <a:blip r:embed="rId2"/>
          <a:stretch>
            <a:fillRect/>
          </a:stretch>
        </p:blipFill>
        <p:spPr>
          <a:xfrm>
            <a:off x="685798" y="3577701"/>
            <a:ext cx="3985605" cy="2990126"/>
          </a:xfrm>
          <a:prstGeom prst="rect">
            <a:avLst/>
          </a:prstGeom>
        </p:spPr>
      </p:pic>
      <p:pic>
        <p:nvPicPr>
          <p:cNvPr id="7" name="Picture 6">
            <a:extLst>
              <a:ext uri="{FF2B5EF4-FFF2-40B4-BE49-F238E27FC236}">
                <a16:creationId xmlns:a16="http://schemas.microsoft.com/office/drawing/2014/main" id="{566982D4-0AAA-43EB-A028-5148D48E38C5}"/>
              </a:ext>
            </a:extLst>
          </p:cNvPr>
          <p:cNvPicPr>
            <a:picLocks noChangeAspect="1"/>
          </p:cNvPicPr>
          <p:nvPr/>
        </p:nvPicPr>
        <p:blipFill>
          <a:blip r:embed="rId3"/>
          <a:stretch>
            <a:fillRect/>
          </a:stretch>
        </p:blipFill>
        <p:spPr>
          <a:xfrm>
            <a:off x="4795741" y="3577701"/>
            <a:ext cx="3504323" cy="2990126"/>
          </a:xfrm>
          <a:prstGeom prst="rect">
            <a:avLst/>
          </a:prstGeom>
        </p:spPr>
      </p:pic>
      <p:pic>
        <p:nvPicPr>
          <p:cNvPr id="9" name="Picture 8">
            <a:extLst>
              <a:ext uri="{FF2B5EF4-FFF2-40B4-BE49-F238E27FC236}">
                <a16:creationId xmlns:a16="http://schemas.microsoft.com/office/drawing/2014/main" id="{333D6E96-F95E-4154-B425-C77ED3B33964}"/>
              </a:ext>
            </a:extLst>
          </p:cNvPr>
          <p:cNvPicPr>
            <a:picLocks noChangeAspect="1"/>
          </p:cNvPicPr>
          <p:nvPr/>
        </p:nvPicPr>
        <p:blipFill>
          <a:blip r:embed="rId4"/>
          <a:stretch>
            <a:fillRect/>
          </a:stretch>
        </p:blipFill>
        <p:spPr>
          <a:xfrm>
            <a:off x="8457663" y="3577701"/>
            <a:ext cx="3633496" cy="2990126"/>
          </a:xfrm>
          <a:prstGeom prst="rect">
            <a:avLst/>
          </a:prstGeom>
        </p:spPr>
      </p:pic>
    </p:spTree>
    <p:extLst>
      <p:ext uri="{BB962C8B-B14F-4D97-AF65-F5344CB8AC3E}">
        <p14:creationId xmlns:p14="http://schemas.microsoft.com/office/powerpoint/2010/main" val="534487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5F64-9903-4978-9074-251DA8DD8288}"/>
              </a:ext>
            </a:extLst>
          </p:cNvPr>
          <p:cNvSpPr>
            <a:spLocks noGrp="1"/>
          </p:cNvSpPr>
          <p:nvPr>
            <p:ph type="title"/>
          </p:nvPr>
        </p:nvSpPr>
        <p:spPr>
          <a:xfrm>
            <a:off x="889986" y="275207"/>
            <a:ext cx="10131427" cy="569365"/>
          </a:xfrm>
        </p:spPr>
        <p:txBody>
          <a:bodyPr>
            <a:normAutofit fontScale="90000"/>
          </a:bodyPr>
          <a:lstStyle/>
          <a:p>
            <a:pPr algn="ctr"/>
            <a:r>
              <a:rPr lang="en-IN" b="1" u="sng" dirty="0">
                <a:solidFill>
                  <a:srgbClr val="92D050"/>
                </a:solidFill>
              </a:rPr>
              <a:t>appendix</a:t>
            </a:r>
          </a:p>
        </p:txBody>
      </p:sp>
      <p:sp>
        <p:nvSpPr>
          <p:cNvPr id="12" name="Text Placeholder 11">
            <a:extLst>
              <a:ext uri="{FF2B5EF4-FFF2-40B4-BE49-F238E27FC236}">
                <a16:creationId xmlns:a16="http://schemas.microsoft.com/office/drawing/2014/main" id="{CF17A0AE-7F1D-4171-BAB8-D60F69C2642E}"/>
              </a:ext>
            </a:extLst>
          </p:cNvPr>
          <p:cNvSpPr>
            <a:spLocks noGrp="1"/>
          </p:cNvSpPr>
          <p:nvPr>
            <p:ph type="body" idx="1"/>
          </p:nvPr>
        </p:nvSpPr>
        <p:spPr>
          <a:xfrm>
            <a:off x="301841" y="923278"/>
            <a:ext cx="11771790" cy="5823751"/>
          </a:xfrm>
          <a:solidFill>
            <a:schemeClr val="accent4">
              <a:lumMod val="20000"/>
              <a:lumOff val="80000"/>
            </a:schemeClr>
          </a:solidFill>
        </p:spPr>
        <p:txBody>
          <a:bodyPr numCol="2" spcCol="144000">
            <a:normAutofit fontScale="92500" lnSpcReduction="20000"/>
          </a:bodyPr>
          <a:lstStyle/>
          <a:p>
            <a:pPr>
              <a:spcAft>
                <a:spcPts val="0"/>
              </a:spcAft>
            </a:pPr>
            <a:endParaRPr lang="pt-BR" sz="1400" dirty="0">
              <a:solidFill>
                <a:srgbClr val="0000FF"/>
              </a:solidFill>
              <a:latin typeface="Courier New" panose="02070309020205020404" pitchFamily="49" charset="0"/>
            </a:endParaRPr>
          </a:p>
          <a:p>
            <a:pPr>
              <a:spcAft>
                <a:spcPts val="0"/>
              </a:spcAft>
            </a:pPr>
            <a:endParaRPr lang="pt-BR" sz="1400" dirty="0">
              <a:solidFill>
                <a:srgbClr val="0000FF"/>
              </a:solidFill>
              <a:latin typeface="Courier New" panose="02070309020205020404" pitchFamily="49" charset="0"/>
            </a:endParaRPr>
          </a:p>
          <a:p>
            <a:pPr>
              <a:spcAft>
                <a:spcPts val="0"/>
              </a:spcAft>
            </a:pPr>
            <a:r>
              <a:rPr lang="pt-BR" sz="1400" dirty="0">
                <a:solidFill>
                  <a:srgbClr val="0000FF"/>
                </a:solidFill>
                <a:latin typeface="Courier New" panose="02070309020205020404" pitchFamily="49" charset="0"/>
              </a:rPr>
              <a:t>LIBNAME</a:t>
            </a:r>
            <a:r>
              <a:rPr lang="pt-BR" sz="1400" dirty="0">
                <a:solidFill>
                  <a:srgbClr val="000000"/>
                </a:solidFill>
                <a:latin typeface="Courier New" panose="02070309020205020404" pitchFamily="49" charset="0"/>
              </a:rPr>
              <a:t> RIMA </a:t>
            </a:r>
            <a:r>
              <a:rPr lang="pt-BR" sz="1400" dirty="0">
                <a:solidFill>
                  <a:srgbClr val="800080"/>
                </a:solidFill>
                <a:latin typeface="Courier New" panose="02070309020205020404" pitchFamily="49" charset="0"/>
              </a:rPr>
              <a:t>"C:\Users\Veena Nigam\Desktop\SAS Documents\PROJECT"</a:t>
            </a:r>
            <a:r>
              <a:rPr lang="pt-BR" sz="1400" dirty="0">
                <a:solidFill>
                  <a:srgbClr val="000000"/>
                </a:solidFill>
                <a:latin typeface="Courier New" panose="02070309020205020404" pitchFamily="49" charset="0"/>
              </a:rPr>
              <a:t>;</a:t>
            </a:r>
          </a:p>
          <a:p>
            <a:pPr>
              <a:spcAft>
                <a:spcPts val="0"/>
              </a:spcAft>
            </a:pPr>
            <a:r>
              <a:rPr lang="en-IN" sz="1400" dirty="0">
                <a:solidFill>
                  <a:srgbClr val="008000"/>
                </a:solidFill>
                <a:latin typeface="Courier New" panose="02070309020205020404" pitchFamily="49" charset="0"/>
              </a:rPr>
              <a:t>/*Importing the Dataset*/</a:t>
            </a:r>
            <a:endParaRPr lang="en-IN" sz="1400" dirty="0">
              <a:solidFill>
                <a:srgbClr val="000000"/>
              </a:solidFill>
              <a:latin typeface="Courier New" panose="02070309020205020404" pitchFamily="49" charset="0"/>
            </a:endParaRPr>
          </a:p>
          <a:p>
            <a:pPr>
              <a:spcAft>
                <a:spcPts val="0"/>
              </a:spcAft>
            </a:pPr>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IMPORT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DATAFILE</a:t>
            </a:r>
            <a:r>
              <a:rPr lang="en-US" sz="1400" b="0" dirty="0">
                <a:solidFill>
                  <a:srgbClr val="000000"/>
                </a:solidFill>
                <a:latin typeface="Courier New" panose="02070309020205020404" pitchFamily="49" charset="0"/>
              </a:rPr>
              <a:t> = </a:t>
            </a:r>
            <a:r>
              <a:rPr lang="en-US" sz="1400" b="0" dirty="0">
                <a:solidFill>
                  <a:srgbClr val="800080"/>
                </a:solidFill>
                <a:latin typeface="Courier New" panose="02070309020205020404" pitchFamily="49" charset="0"/>
              </a:rPr>
              <a:t>"C:\Users\Veena Nigam\Desktop\SAS Documents\PROJECT\Telco Churn Data.csv"</a:t>
            </a:r>
            <a:endParaRPr lang="en-US" sz="1400" b="0" dirty="0">
              <a:solidFill>
                <a:srgbClr val="000000"/>
              </a:solidFill>
              <a:latin typeface="Courier New" panose="02070309020205020404" pitchFamily="49" charset="0"/>
            </a:endParaRP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OUT</a:t>
            </a:r>
            <a:r>
              <a:rPr lang="en-IN" sz="1400" b="0" dirty="0">
                <a:solidFill>
                  <a:srgbClr val="000000"/>
                </a:solidFill>
                <a:latin typeface="Courier New" panose="02070309020205020404" pitchFamily="49" charset="0"/>
              </a:rPr>
              <a:t> = RIMA.TELECO</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DBMS</a:t>
            </a:r>
            <a:r>
              <a:rPr lang="en-IN" sz="1400" b="0" dirty="0">
                <a:solidFill>
                  <a:srgbClr val="000000"/>
                </a:solidFill>
                <a:latin typeface="Courier New" panose="02070309020205020404" pitchFamily="49" charset="0"/>
              </a:rPr>
              <a:t> = CSV;</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DATAROW</a:t>
            </a:r>
            <a:r>
              <a:rPr lang="en-IN" sz="1400" b="0" dirty="0">
                <a:solidFill>
                  <a:srgbClr val="000000"/>
                </a:solidFill>
                <a:latin typeface="Courier New" panose="02070309020205020404" pitchFamily="49" charset="0"/>
              </a:rPr>
              <a:t> = </a:t>
            </a:r>
            <a:r>
              <a:rPr lang="en-IN" sz="1400" b="1" dirty="0">
                <a:solidFill>
                  <a:srgbClr val="008080"/>
                </a:solidFill>
                <a:latin typeface="Courier New" panose="02070309020205020404" pitchFamily="49" charset="0"/>
              </a:rPr>
              <a:t>2</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GUESSINGROWS</a:t>
            </a:r>
            <a:r>
              <a:rPr lang="en-IN" sz="1400" b="0" dirty="0">
                <a:solidFill>
                  <a:srgbClr val="000000"/>
                </a:solidFill>
                <a:latin typeface="Courier New" panose="02070309020205020404" pitchFamily="49" charset="0"/>
              </a:rPr>
              <a:t> = </a:t>
            </a:r>
            <a:r>
              <a:rPr lang="en-IN" sz="1400" b="1" dirty="0">
                <a:solidFill>
                  <a:srgbClr val="008080"/>
                </a:solidFill>
                <a:latin typeface="Courier New" panose="02070309020205020404" pitchFamily="49" charset="0"/>
              </a:rPr>
              <a:t>80000</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GETNAMES</a:t>
            </a:r>
            <a:r>
              <a:rPr lang="en-IN" sz="1400" b="0" dirty="0">
                <a:solidFill>
                  <a:srgbClr val="000000"/>
                </a:solidFill>
                <a:latin typeface="Courier New" panose="02070309020205020404" pitchFamily="49" charset="0"/>
              </a:rPr>
              <a:t> = YES;</a:t>
            </a:r>
          </a:p>
          <a:p>
            <a:pPr>
              <a:spcAft>
                <a:spcPts val="0"/>
              </a:spcAft>
            </a:pPr>
            <a:r>
              <a:rPr lang="en-IN" sz="1400" b="1" dirty="0">
                <a:solidFill>
                  <a:srgbClr val="000080"/>
                </a:solidFill>
                <a:latin typeface="Courier New" panose="02070309020205020404" pitchFamily="49" charset="0"/>
              </a:rPr>
              <a:t>RUN</a:t>
            </a:r>
            <a:r>
              <a:rPr lang="en-IN" sz="1400" b="0" dirty="0">
                <a:solidFill>
                  <a:srgbClr val="000000"/>
                </a:solidFill>
                <a:latin typeface="Courier New" panose="02070309020205020404" pitchFamily="49" charset="0"/>
              </a:rPr>
              <a:t>;</a:t>
            </a:r>
          </a:p>
          <a:p>
            <a:pPr>
              <a:spcAft>
                <a:spcPts val="0"/>
              </a:spcAft>
            </a:pPr>
            <a:r>
              <a:rPr lang="en-US" sz="1400" b="0" dirty="0">
                <a:solidFill>
                  <a:srgbClr val="008000"/>
                </a:solidFill>
                <a:latin typeface="Courier New" panose="02070309020205020404" pitchFamily="49" charset="0"/>
              </a:rPr>
              <a:t>/*Describing the properties of the project data*/</a:t>
            </a:r>
            <a:endParaRPr lang="en-US" sz="1400" b="0" dirty="0">
              <a:solidFill>
                <a:srgbClr val="000000"/>
              </a:solidFill>
              <a:latin typeface="Courier New" panose="02070309020205020404" pitchFamily="49" charset="0"/>
            </a:endParaRPr>
          </a:p>
          <a:p>
            <a:pPr>
              <a:spcAft>
                <a:spcPts val="0"/>
              </a:spcAft>
            </a:pPr>
            <a:r>
              <a:rPr lang="it-IT" sz="1400" b="1" dirty="0">
                <a:solidFill>
                  <a:srgbClr val="000080"/>
                </a:solidFill>
                <a:latin typeface="Courier New" panose="02070309020205020404" pitchFamily="49" charset="0"/>
              </a:rPr>
              <a:t>PROC</a:t>
            </a:r>
            <a:r>
              <a:rPr lang="it-IT" sz="1400" b="0" dirty="0">
                <a:solidFill>
                  <a:srgbClr val="000000"/>
                </a:solidFill>
                <a:latin typeface="Courier New" panose="02070309020205020404" pitchFamily="49" charset="0"/>
              </a:rPr>
              <a:t> </a:t>
            </a:r>
            <a:r>
              <a:rPr lang="it-IT" sz="1400" b="1" dirty="0">
                <a:solidFill>
                  <a:srgbClr val="000080"/>
                </a:solidFill>
                <a:latin typeface="Courier New" panose="02070309020205020404" pitchFamily="49" charset="0"/>
              </a:rPr>
              <a:t>CONTENTS</a:t>
            </a:r>
            <a:r>
              <a:rPr lang="it-IT" sz="1400" b="0" dirty="0">
                <a:solidFill>
                  <a:srgbClr val="000000"/>
                </a:solidFill>
                <a:latin typeface="Courier New" panose="02070309020205020404" pitchFamily="49" charset="0"/>
              </a:rPr>
              <a:t> </a:t>
            </a:r>
            <a:r>
              <a:rPr lang="it-IT" sz="1400" b="0" dirty="0">
                <a:solidFill>
                  <a:srgbClr val="0000FF"/>
                </a:solidFill>
                <a:latin typeface="Courier New" panose="02070309020205020404" pitchFamily="49" charset="0"/>
              </a:rPr>
              <a:t>DATA</a:t>
            </a:r>
            <a:r>
              <a:rPr lang="it-IT" sz="1400" b="0" dirty="0">
                <a:solidFill>
                  <a:srgbClr val="000000"/>
                </a:solidFill>
                <a:latin typeface="Courier New" panose="02070309020205020404" pitchFamily="49" charset="0"/>
              </a:rPr>
              <a:t> = RIMA.TELECO;</a:t>
            </a:r>
          </a:p>
          <a:p>
            <a:pPr>
              <a:spcAft>
                <a:spcPts val="0"/>
              </a:spcAft>
            </a:pPr>
            <a:r>
              <a:rPr lang="en-IN" sz="1400" b="1" dirty="0">
                <a:solidFill>
                  <a:srgbClr val="000080"/>
                </a:solidFill>
                <a:latin typeface="Courier New" panose="02070309020205020404" pitchFamily="49" charset="0"/>
              </a:rPr>
              <a:t>RUN</a:t>
            </a:r>
            <a:r>
              <a:rPr lang="en-IN" sz="1400" b="0" dirty="0">
                <a:solidFill>
                  <a:srgbClr val="000000"/>
                </a:solidFill>
                <a:latin typeface="Courier New" panose="02070309020205020404" pitchFamily="49" charset="0"/>
              </a:rPr>
              <a:t>;</a:t>
            </a:r>
          </a:p>
          <a:p>
            <a:pPr>
              <a:spcAft>
                <a:spcPts val="0"/>
              </a:spcAft>
            </a:pPr>
            <a:endParaRPr lang="en-IN" sz="1400" b="0" dirty="0">
              <a:solidFill>
                <a:srgbClr val="000000"/>
              </a:solidFill>
              <a:latin typeface="Courier New" panose="02070309020205020404" pitchFamily="49" charset="0"/>
            </a:endParaRPr>
          </a:p>
          <a:p>
            <a:pPr>
              <a:spcAft>
                <a:spcPts val="0"/>
              </a:spcAft>
            </a:pPr>
            <a:r>
              <a:rPr lang="en-US" sz="1400" dirty="0">
                <a:solidFill>
                  <a:srgbClr val="008000"/>
                </a:solidFill>
                <a:latin typeface="Courier New" panose="02070309020205020404" pitchFamily="49" charset="0"/>
              </a:rPr>
              <a:t>/*Select Y(Churn) and X variables (Use Proc SQL)*/</a:t>
            </a:r>
            <a:endParaRPr lang="en-US" sz="1400" dirty="0">
              <a:solidFill>
                <a:srgbClr val="000000"/>
              </a:solidFill>
              <a:latin typeface="Courier New" panose="02070309020205020404" pitchFamily="49" charset="0"/>
            </a:endParaRPr>
          </a:p>
          <a:p>
            <a:pPr>
              <a:spcAft>
                <a:spcPts val="0"/>
              </a:spcAft>
            </a:pPr>
            <a:r>
              <a:rPr lang="en-IN" sz="1400" b="1" dirty="0">
                <a:solidFill>
                  <a:srgbClr val="000080"/>
                </a:solidFill>
                <a:latin typeface="Courier New" panose="02070309020205020404" pitchFamily="49" charset="0"/>
              </a:rPr>
              <a:t>PROC</a:t>
            </a:r>
            <a:r>
              <a:rPr lang="en-IN" sz="1400" b="0" dirty="0">
                <a:solidFill>
                  <a:srgbClr val="000000"/>
                </a:solidFill>
                <a:latin typeface="Courier New" panose="02070309020205020404" pitchFamily="49" charset="0"/>
              </a:rPr>
              <a:t> </a:t>
            </a:r>
            <a:r>
              <a:rPr lang="en-IN" sz="1400" b="1" dirty="0">
                <a:solidFill>
                  <a:srgbClr val="000080"/>
                </a:solidFill>
                <a:latin typeface="Courier New" panose="02070309020205020404" pitchFamily="49" charset="0"/>
              </a:rPr>
              <a:t>SQL</a:t>
            </a:r>
            <a:r>
              <a:rPr lang="en-IN" sz="1400" b="0" dirty="0">
                <a:solidFill>
                  <a:srgbClr val="000000"/>
                </a:solidFill>
                <a:latin typeface="Courier New" panose="02070309020205020404" pitchFamily="49" charset="0"/>
              </a:rPr>
              <a:t>;</a:t>
            </a:r>
          </a:p>
          <a:p>
            <a:pPr>
              <a:spcAft>
                <a:spcPts val="0"/>
              </a:spcAft>
            </a:pP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CREATE</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TABLE</a:t>
            </a:r>
            <a:r>
              <a:rPr lang="en-US" sz="1400" b="0" dirty="0">
                <a:solidFill>
                  <a:srgbClr val="000000"/>
                </a:solidFill>
                <a:latin typeface="Courier New" panose="02070309020205020404" pitchFamily="49" charset="0"/>
              </a:rPr>
              <a:t> RIMA.PROJECT_VAR </a:t>
            </a:r>
            <a:r>
              <a:rPr lang="en-US" sz="1400" b="0" dirty="0">
                <a:solidFill>
                  <a:srgbClr val="0000FF"/>
                </a:solidFill>
                <a:latin typeface="Courier New" panose="02070309020205020404" pitchFamily="49" charset="0"/>
              </a:rPr>
              <a:t>AS</a:t>
            </a:r>
            <a:endParaRPr lang="en-US" sz="1400" b="0" dirty="0">
              <a:solidFill>
                <a:srgbClr val="000000"/>
              </a:solidFill>
              <a:latin typeface="Courier New" panose="02070309020205020404" pitchFamily="49" charset="0"/>
            </a:endParaRPr>
          </a:p>
          <a:p>
            <a:pPr>
              <a:spcAft>
                <a:spcPts val="0"/>
              </a:spcAft>
            </a:pP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SELECT</a:t>
            </a:r>
            <a:r>
              <a:rPr lang="en-US" sz="1400" b="0" dirty="0">
                <a:solidFill>
                  <a:srgbClr val="000000"/>
                </a:solidFill>
                <a:latin typeface="Courier New" panose="02070309020205020404" pitchFamily="49" charset="0"/>
              </a:rPr>
              <a:t>   CustomerID, Churn,I NPUT(MonthlyRevenue,</a:t>
            </a:r>
            <a:r>
              <a:rPr lang="en-US" sz="1400" b="0" dirty="0">
                <a:solidFill>
                  <a:srgbClr val="008080"/>
                </a:solidFill>
                <a:latin typeface="Courier New" panose="02070309020205020404" pitchFamily="49" charset="0"/>
              </a:rPr>
              <a:t>BEST12.</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AS</a:t>
            </a:r>
            <a:r>
              <a:rPr lang="en-US" sz="1400" b="0" dirty="0">
                <a:solidFill>
                  <a:srgbClr val="000000"/>
                </a:solidFill>
                <a:latin typeface="Courier New" panose="02070309020205020404" pitchFamily="49" charset="0"/>
              </a:rPr>
              <a:t> MonthlyRevenue,INPUT(MonthlyMinutes,</a:t>
            </a:r>
            <a:r>
              <a:rPr lang="en-US" sz="1400" b="0" dirty="0">
                <a:solidFill>
                  <a:srgbClr val="008080"/>
                </a:solidFill>
                <a:latin typeface="Courier New" panose="02070309020205020404" pitchFamily="49" charset="0"/>
              </a:rPr>
              <a:t>BEST12.</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AS</a:t>
            </a:r>
            <a:r>
              <a:rPr lang="en-US" sz="1400" b="0" dirty="0">
                <a:solidFill>
                  <a:srgbClr val="000000"/>
                </a:solidFill>
                <a:latin typeface="Courier New" panose="02070309020205020404" pitchFamily="49" charset="0"/>
              </a:rPr>
              <a:t> MonthlyMinutes,totalRecurringCharge,Occupation,CreditRating,AdjustmentsToCreditRating,IncomeGroup,BlockedCalls, UnansweredCalls,</a:t>
            </a:r>
            <a:r>
              <a:rPr lang="en-IN" sz="1400" b="0" dirty="0">
                <a:solidFill>
                  <a:srgbClr val="000000"/>
                </a:solidFill>
                <a:latin typeface="Courier New" panose="02070309020205020404" pitchFamily="49" charset="0"/>
              </a:rPr>
              <a:t> MaritalStatus, </a:t>
            </a:r>
            <a:r>
              <a:rPr lang="en-US" sz="1400" b="0" dirty="0">
                <a:solidFill>
                  <a:srgbClr val="000000"/>
                </a:solidFill>
                <a:latin typeface="Courier New" panose="02070309020205020404" pitchFamily="49" charset="0"/>
              </a:rPr>
              <a:t>OverageMinutes,ReceivedCalls,Droppedcalls,MonthsInService,CurrentEquipmentDays, INPUT(AgeHH1,</a:t>
            </a:r>
            <a:r>
              <a:rPr lang="en-US" sz="1400" b="0" dirty="0">
                <a:solidFill>
                  <a:srgbClr val="008080"/>
                </a:solidFill>
                <a:latin typeface="Courier New" panose="02070309020205020404" pitchFamily="49" charset="0"/>
              </a:rPr>
              <a:t>$2.</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AS</a:t>
            </a:r>
            <a:r>
              <a:rPr lang="en-US" sz="1400" b="0" dirty="0">
                <a:solidFill>
                  <a:srgbClr val="000000"/>
                </a:solidFill>
                <a:latin typeface="Courier New" panose="02070309020205020404" pitchFamily="49" charset="0"/>
              </a:rPr>
              <a:t> AgeHH1,</a:t>
            </a:r>
            <a:r>
              <a:rPr lang="en-IN" sz="1400" b="0" dirty="0">
                <a:solidFill>
                  <a:srgbClr val="000000"/>
                </a:solidFill>
                <a:latin typeface="Courier New" panose="02070309020205020404" pitchFamily="49" charset="0"/>
              </a:rPr>
              <a:t>INPUT(AgeHH2,</a:t>
            </a:r>
            <a:r>
              <a:rPr lang="en-IN" sz="1400" b="0" dirty="0">
                <a:solidFill>
                  <a:srgbClr val="008080"/>
                </a:solidFill>
                <a:latin typeface="Courier New" panose="02070309020205020404" pitchFamily="49" charset="0"/>
              </a:rPr>
              <a:t>$2.</a:t>
            </a: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AS</a:t>
            </a:r>
            <a:r>
              <a:rPr lang="en-IN" sz="1400" b="0" dirty="0">
                <a:solidFill>
                  <a:srgbClr val="000000"/>
                </a:solidFill>
                <a:latin typeface="Courier New" panose="02070309020205020404" pitchFamily="49" charset="0"/>
              </a:rPr>
              <a:t> AgeHH2, ChildrenInHH,Handsets,HandsetModels,RetentionCalls,NewCellphoneUser, MadeCallToRetentionTeam, RetentionOffersAccepted </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FROM</a:t>
            </a:r>
            <a:r>
              <a:rPr lang="en-IN" sz="1400" b="0" dirty="0">
                <a:solidFill>
                  <a:srgbClr val="000000"/>
                </a:solidFill>
                <a:latin typeface="Courier New" panose="02070309020205020404" pitchFamily="49" charset="0"/>
              </a:rPr>
              <a:t> RIMA.TELECO</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WHERE</a:t>
            </a:r>
            <a:r>
              <a:rPr lang="en-IN" sz="1400" b="0" dirty="0">
                <a:solidFill>
                  <a:srgbClr val="000000"/>
                </a:solidFill>
                <a:latin typeface="Courier New" panose="02070309020205020404" pitchFamily="49" charset="0"/>
              </a:rPr>
              <a:t> CHURN NE </a:t>
            </a:r>
            <a:r>
              <a:rPr lang="en-IN" sz="1400" b="0" dirty="0">
                <a:solidFill>
                  <a:srgbClr val="800080"/>
                </a:solidFill>
                <a:latin typeface="Courier New" panose="02070309020205020404" pitchFamily="49" charset="0"/>
              </a:rPr>
              <a:t>"NA"</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a:t>
            </a:r>
            <a:r>
              <a:rPr lang="en-IN" sz="1400" b="1" dirty="0">
                <a:solidFill>
                  <a:srgbClr val="000080"/>
                </a:solidFill>
                <a:latin typeface="Courier New" panose="02070309020205020404" pitchFamily="49" charset="0"/>
              </a:rPr>
              <a:t>QUIT</a:t>
            </a:r>
            <a:r>
              <a:rPr lang="en-IN" sz="1400" b="0" dirty="0">
                <a:solidFill>
                  <a:srgbClr val="000000"/>
                </a:solidFill>
                <a:latin typeface="Courier New" panose="02070309020205020404" pitchFamily="49" charset="0"/>
              </a:rPr>
              <a:t>;</a:t>
            </a:r>
          </a:p>
          <a:p>
            <a:pPr>
              <a:spcAft>
                <a:spcPts val="0"/>
              </a:spcAft>
            </a:pPr>
            <a:endParaRPr lang="en-IN" sz="1400" dirty="0">
              <a:solidFill>
                <a:srgbClr val="000000"/>
              </a:solidFill>
              <a:latin typeface="Courier New" panose="02070309020205020404" pitchFamily="49" charset="0"/>
            </a:endParaRPr>
          </a:p>
          <a:p>
            <a:pPr>
              <a:spcAft>
                <a:spcPts val="0"/>
              </a:spcAft>
            </a:pPr>
            <a:endParaRPr lang="en-IN" sz="1400" b="0" dirty="0">
              <a:solidFill>
                <a:srgbClr val="000000"/>
              </a:solidFill>
              <a:latin typeface="Courier New" panose="02070309020205020404" pitchFamily="49" charset="0"/>
            </a:endParaRPr>
          </a:p>
          <a:p>
            <a:pPr>
              <a:spcAft>
                <a:spcPts val="0"/>
              </a:spcAft>
            </a:pPr>
            <a:endParaRPr lang="en-IN" sz="1400" b="0" dirty="0">
              <a:solidFill>
                <a:srgbClr val="000000"/>
              </a:solidFill>
              <a:latin typeface="Courier New" panose="02070309020205020404" pitchFamily="49" charset="0"/>
            </a:endParaRPr>
          </a:p>
          <a:p>
            <a:pPr>
              <a:spcAft>
                <a:spcPts val="0"/>
              </a:spcAft>
            </a:pPr>
            <a:r>
              <a:rPr lang="en-US" sz="1400" dirty="0">
                <a:solidFill>
                  <a:srgbClr val="008000"/>
                </a:solidFill>
                <a:latin typeface="Courier New" panose="02070309020205020404" pitchFamily="49" charset="0"/>
              </a:rPr>
              <a:t>/*Checking the normality in distribution*/</a:t>
            </a:r>
            <a:endParaRPr lang="en-US" sz="1400" dirty="0">
              <a:solidFill>
                <a:srgbClr val="000000"/>
              </a:solidFill>
              <a:latin typeface="Courier New" panose="02070309020205020404" pitchFamily="49" charset="0"/>
            </a:endParaRPr>
          </a:p>
          <a:p>
            <a:pPr>
              <a:spcAft>
                <a:spcPts val="0"/>
              </a:spcAft>
            </a:pPr>
            <a:endParaRPr lang="en-IN" sz="1400" dirty="0">
              <a:solidFill>
                <a:srgbClr val="000000"/>
              </a:solidFill>
              <a:latin typeface="Courier New" panose="02070309020205020404" pitchFamily="49" charset="0"/>
            </a:endParaRPr>
          </a:p>
          <a:p>
            <a:pPr>
              <a:spcAft>
                <a:spcPts val="0"/>
              </a:spcAft>
            </a:pPr>
            <a:r>
              <a:rPr lang="en-IN" sz="1400" b="1" dirty="0">
                <a:solidFill>
                  <a:srgbClr val="000080"/>
                </a:solidFill>
                <a:latin typeface="Courier New" panose="02070309020205020404" pitchFamily="49" charset="0"/>
              </a:rPr>
              <a:t>%MACRO</a:t>
            </a:r>
            <a:r>
              <a:rPr lang="en-IN" sz="1400" b="0" dirty="0">
                <a:solidFill>
                  <a:srgbClr val="000000"/>
                </a:solidFill>
                <a:latin typeface="Courier New" panose="02070309020205020404" pitchFamily="49" charset="0"/>
              </a:rPr>
              <a:t> NORMAL(DATA = ,VARNAME=);</a:t>
            </a:r>
          </a:p>
          <a:p>
            <a:pPr>
              <a:spcAft>
                <a:spcPts val="0"/>
              </a:spcAft>
            </a:pPr>
            <a:r>
              <a:rPr lang="en-IN" sz="1400" b="0" dirty="0">
                <a:solidFill>
                  <a:srgbClr val="000000"/>
                </a:solidFill>
                <a:latin typeface="Courier New" panose="02070309020205020404" pitchFamily="49" charset="0"/>
              </a:rPr>
              <a:t> PROC SGPLOT DATA = &amp;</a:t>
            </a:r>
            <a:r>
              <a:rPr lang="en-IN" sz="1400" b="0" dirty="0">
                <a:solidFill>
                  <a:srgbClr val="008080"/>
                </a:solidFill>
                <a:latin typeface="Courier New" panose="02070309020205020404" pitchFamily="49" charset="0"/>
              </a:rPr>
              <a:t>DATA.</a:t>
            </a:r>
            <a:r>
              <a:rPr lang="en-IN" sz="1400" b="0" dirty="0">
                <a:solidFill>
                  <a:srgbClr val="000000"/>
                </a:solidFill>
                <a:latin typeface="Courier New" panose="02070309020205020404" pitchFamily="49" charset="0"/>
              </a:rPr>
              <a:t>;</a:t>
            </a:r>
          </a:p>
          <a:p>
            <a:pPr>
              <a:spcAft>
                <a:spcPts val="0"/>
              </a:spcAft>
            </a:pPr>
            <a:r>
              <a:rPr lang="en-US" sz="1400" b="0" dirty="0">
                <a:solidFill>
                  <a:srgbClr val="000000"/>
                </a:solidFill>
                <a:latin typeface="Courier New" panose="02070309020205020404" pitchFamily="49" charset="0"/>
              </a:rPr>
              <a:t> TITLE</a:t>
            </a:r>
            <a:r>
              <a:rPr lang="en-US" sz="1400" b="0" dirty="0">
                <a:solidFill>
                  <a:srgbClr val="800080"/>
                </a:solidFill>
                <a:latin typeface="Courier New" panose="02070309020205020404" pitchFamily="49" charset="0"/>
              </a:rPr>
              <a:t>"DISTRIBUTION OF %UPCASE(&amp;VARNAME.)"</a:t>
            </a:r>
            <a:r>
              <a:rPr lang="en-US"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HISTOGRAM &amp;</a:t>
            </a:r>
            <a:r>
              <a:rPr lang="en-IN" sz="1400" b="0" dirty="0">
                <a:solidFill>
                  <a:srgbClr val="008080"/>
                </a:solidFill>
                <a:latin typeface="Courier New" panose="02070309020205020404" pitchFamily="49" charset="0"/>
              </a:rPr>
              <a:t>VARNAME.</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DENSITY &amp;</a:t>
            </a:r>
            <a:r>
              <a:rPr lang="en-IN" sz="1400" b="0" dirty="0">
                <a:solidFill>
                  <a:srgbClr val="008080"/>
                </a:solidFill>
                <a:latin typeface="Courier New" panose="02070309020205020404" pitchFamily="49" charset="0"/>
              </a:rPr>
              <a:t>VARNAME.</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RUN;</a:t>
            </a:r>
          </a:p>
          <a:p>
            <a:pPr>
              <a:spcAft>
                <a:spcPts val="0"/>
              </a:spcAft>
            </a:pPr>
            <a:r>
              <a:rPr lang="en-IN" sz="1400" b="0" dirty="0">
                <a:solidFill>
                  <a:srgbClr val="000000"/>
                </a:solidFill>
                <a:latin typeface="Courier New" panose="02070309020205020404" pitchFamily="49" charset="0"/>
              </a:rPr>
              <a:t> </a:t>
            </a:r>
            <a:r>
              <a:rPr lang="en-IN" sz="1400" b="1" dirty="0">
                <a:solidFill>
                  <a:srgbClr val="000080"/>
                </a:solidFill>
                <a:latin typeface="Courier New" panose="02070309020205020404" pitchFamily="49" charset="0"/>
              </a:rPr>
              <a:t>%MEND</a:t>
            </a:r>
            <a:r>
              <a:rPr lang="en-IN" sz="1400" b="0" dirty="0">
                <a:solidFill>
                  <a:srgbClr val="000000"/>
                </a:solidFill>
                <a:latin typeface="Courier New" panose="02070309020205020404" pitchFamily="49" charset="0"/>
              </a:rPr>
              <a:t> NORMAL;</a:t>
            </a:r>
          </a:p>
          <a:p>
            <a:pPr>
              <a:spcAft>
                <a:spcPts val="0"/>
              </a:spcAft>
            </a:pPr>
            <a:endParaRPr lang="en-IN" sz="1400" b="0" dirty="0">
              <a:solidFill>
                <a:srgbClr val="000000"/>
              </a:solidFill>
              <a:latin typeface="Courier New" panose="02070309020205020404" pitchFamily="49" charset="0"/>
            </a:endParaRPr>
          </a:p>
          <a:p>
            <a:pPr>
              <a:spcAft>
                <a:spcPts val="0"/>
              </a:spcAft>
            </a:pPr>
            <a:r>
              <a:rPr lang="en-IN" sz="1400" dirty="0">
                <a:solidFill>
                  <a:srgbClr val="008000"/>
                </a:solidFill>
                <a:latin typeface="Courier New" panose="02070309020205020404" pitchFamily="49" charset="0"/>
              </a:rPr>
              <a:t>/*Missing Values Detection*/</a:t>
            </a:r>
            <a:endParaRPr lang="en-IN" sz="1400" dirty="0">
              <a:solidFill>
                <a:srgbClr val="000000"/>
              </a:solidFill>
              <a:latin typeface="Courier New" panose="02070309020205020404" pitchFamily="49" charset="0"/>
            </a:endParaRPr>
          </a:p>
          <a:p>
            <a:pPr>
              <a:spcAft>
                <a:spcPts val="0"/>
              </a:spcAft>
            </a:pPr>
            <a:r>
              <a:rPr lang="en-US" sz="1400" dirty="0">
                <a:solidFill>
                  <a:srgbClr val="008000"/>
                </a:solidFill>
                <a:latin typeface="Courier New" panose="02070309020205020404" pitchFamily="49" charset="0"/>
              </a:rPr>
              <a:t>/* create a format to group missing and nonmissing */</a:t>
            </a:r>
            <a:endParaRPr lang="en-US" sz="1400" dirty="0">
              <a:solidFill>
                <a:srgbClr val="000000"/>
              </a:solidFill>
              <a:latin typeface="Courier New" panose="02070309020205020404" pitchFamily="49" charset="0"/>
            </a:endParaRPr>
          </a:p>
          <a:p>
            <a:pPr>
              <a:spcAft>
                <a:spcPts val="0"/>
              </a:spcAft>
            </a:pPr>
            <a:r>
              <a:rPr lang="en-IN" sz="1400" b="1" dirty="0">
                <a:solidFill>
                  <a:srgbClr val="000080"/>
                </a:solidFill>
                <a:latin typeface="Courier New" panose="02070309020205020404" pitchFamily="49" charset="0"/>
              </a:rPr>
              <a:t>proc</a:t>
            </a:r>
            <a:r>
              <a:rPr lang="en-IN" sz="1400" b="0" dirty="0">
                <a:solidFill>
                  <a:srgbClr val="000000"/>
                </a:solidFill>
                <a:latin typeface="Courier New" panose="02070309020205020404" pitchFamily="49" charset="0"/>
              </a:rPr>
              <a:t> </a:t>
            </a:r>
            <a:r>
              <a:rPr lang="en-IN" sz="1400" b="1" dirty="0">
                <a:solidFill>
                  <a:srgbClr val="000080"/>
                </a:solidFill>
                <a:latin typeface="Courier New" panose="02070309020205020404" pitchFamily="49" charset="0"/>
              </a:rPr>
              <a:t>format</a:t>
            </a:r>
            <a:r>
              <a:rPr lang="en-IN" sz="1400" b="0" dirty="0">
                <a:solidFill>
                  <a:srgbClr val="000000"/>
                </a:solidFill>
                <a:latin typeface="Courier New" panose="02070309020205020404" pitchFamily="49" charset="0"/>
              </a:rPr>
              <a:t>;</a:t>
            </a:r>
          </a:p>
          <a:p>
            <a:pPr>
              <a:spcAft>
                <a:spcPts val="0"/>
              </a:spcAft>
            </a:pP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value</a:t>
            </a:r>
            <a:r>
              <a:rPr lang="en-US" sz="1400" b="0" dirty="0">
                <a:solidFill>
                  <a:srgbClr val="000000"/>
                </a:solidFill>
                <a:latin typeface="Courier New" panose="02070309020205020404" pitchFamily="49" charset="0"/>
              </a:rPr>
              <a:t> $missfmt </a:t>
            </a:r>
            <a:r>
              <a:rPr lang="en-US" sz="1400" b="0" dirty="0">
                <a:solidFill>
                  <a:srgbClr val="800080"/>
                </a:solidFill>
                <a:latin typeface="Courier New" panose="02070309020205020404" pitchFamily="49" charset="0"/>
              </a:rPr>
              <a:t>' '</a:t>
            </a:r>
            <a:r>
              <a:rPr lang="en-US" sz="1400" b="0" dirty="0">
                <a:solidFill>
                  <a:srgbClr val="000000"/>
                </a:solidFill>
                <a:latin typeface="Courier New" panose="02070309020205020404" pitchFamily="49" charset="0"/>
              </a:rPr>
              <a:t>=</a:t>
            </a:r>
            <a:r>
              <a:rPr lang="en-US" sz="1400" b="0" dirty="0">
                <a:solidFill>
                  <a:srgbClr val="800080"/>
                </a:solidFill>
                <a:latin typeface="Courier New" panose="02070309020205020404" pitchFamily="49" charset="0"/>
              </a:rPr>
              <a:t>'Missing'</a:t>
            </a:r>
            <a:r>
              <a:rPr lang="en-US" sz="1400" b="0" dirty="0">
                <a:solidFill>
                  <a:srgbClr val="000000"/>
                </a:solidFill>
                <a:latin typeface="Courier New" panose="02070309020205020404" pitchFamily="49" charset="0"/>
              </a:rPr>
              <a:t> other=</a:t>
            </a:r>
            <a:r>
              <a:rPr lang="en-US" sz="1400" b="0" dirty="0">
                <a:solidFill>
                  <a:srgbClr val="800080"/>
                </a:solidFill>
                <a:latin typeface="Courier New" panose="02070309020205020404" pitchFamily="49" charset="0"/>
              </a:rPr>
              <a:t>'Not Missing'</a:t>
            </a:r>
            <a:r>
              <a:rPr lang="en-US" sz="1400" b="0" dirty="0">
                <a:solidFill>
                  <a:srgbClr val="000000"/>
                </a:solidFill>
                <a:latin typeface="Courier New" panose="02070309020205020404" pitchFamily="49" charset="0"/>
              </a:rPr>
              <a:t>;</a:t>
            </a:r>
          </a:p>
          <a:p>
            <a:pPr>
              <a:spcAft>
                <a:spcPts val="0"/>
              </a:spcAft>
            </a:pP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value</a:t>
            </a:r>
            <a:r>
              <a:rPr lang="en-US" sz="1400" b="0" dirty="0">
                <a:solidFill>
                  <a:srgbClr val="000000"/>
                </a:solidFill>
                <a:latin typeface="Courier New" panose="02070309020205020404" pitchFamily="49" charset="0"/>
              </a:rPr>
              <a:t>  missfmt  </a:t>
            </a:r>
            <a:r>
              <a:rPr lang="en-US" sz="1400" b="1" dirty="0">
                <a:solidFill>
                  <a:srgbClr val="008080"/>
                </a:solidFill>
                <a:latin typeface="Courier New" panose="02070309020205020404" pitchFamily="49" charset="0"/>
              </a:rPr>
              <a:t>.</a:t>
            </a:r>
            <a:r>
              <a:rPr lang="en-US" sz="1400" b="0" dirty="0">
                <a:solidFill>
                  <a:srgbClr val="000000"/>
                </a:solidFill>
                <a:latin typeface="Courier New" panose="02070309020205020404" pitchFamily="49" charset="0"/>
              </a:rPr>
              <a:t> =</a:t>
            </a:r>
            <a:r>
              <a:rPr lang="en-US" sz="1400" b="0" dirty="0">
                <a:solidFill>
                  <a:srgbClr val="800080"/>
                </a:solidFill>
                <a:latin typeface="Courier New" panose="02070309020205020404" pitchFamily="49" charset="0"/>
              </a:rPr>
              <a:t>'Missing'</a:t>
            </a:r>
            <a:r>
              <a:rPr lang="en-US" sz="1400" b="0" dirty="0">
                <a:solidFill>
                  <a:srgbClr val="000000"/>
                </a:solidFill>
                <a:latin typeface="Courier New" panose="02070309020205020404" pitchFamily="49" charset="0"/>
              </a:rPr>
              <a:t> other=</a:t>
            </a:r>
            <a:r>
              <a:rPr lang="en-US" sz="1400" b="0" dirty="0">
                <a:solidFill>
                  <a:srgbClr val="800080"/>
                </a:solidFill>
                <a:latin typeface="Courier New" panose="02070309020205020404" pitchFamily="49" charset="0"/>
              </a:rPr>
              <a:t>'Not Missing'</a:t>
            </a:r>
            <a:r>
              <a:rPr lang="en-US" sz="1400" b="0" dirty="0">
                <a:solidFill>
                  <a:srgbClr val="000000"/>
                </a:solidFill>
                <a:latin typeface="Courier New" panose="02070309020205020404" pitchFamily="49" charset="0"/>
              </a:rPr>
              <a:t>;</a:t>
            </a:r>
          </a:p>
          <a:p>
            <a:pPr>
              <a:spcAft>
                <a:spcPts val="0"/>
              </a:spcAft>
            </a:pPr>
            <a:r>
              <a:rPr lang="en-IN" sz="1400" b="1" dirty="0">
                <a:solidFill>
                  <a:srgbClr val="000080"/>
                </a:solidFill>
                <a:latin typeface="Courier New" panose="02070309020205020404" pitchFamily="49" charset="0"/>
              </a:rPr>
              <a:t>run</a:t>
            </a:r>
            <a:r>
              <a:rPr lang="en-IN"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a:t>
            </a:r>
          </a:p>
          <a:p>
            <a:pPr>
              <a:spcAft>
                <a:spcPts val="0"/>
              </a:spcAft>
            </a:pPr>
            <a:r>
              <a:rPr lang="it-IT" sz="1400" b="1" dirty="0">
                <a:solidFill>
                  <a:srgbClr val="000080"/>
                </a:solidFill>
                <a:latin typeface="Courier New" panose="02070309020205020404" pitchFamily="49" charset="0"/>
              </a:rPr>
              <a:t>proc</a:t>
            </a:r>
            <a:r>
              <a:rPr lang="it-IT" sz="1400" b="0" dirty="0">
                <a:solidFill>
                  <a:srgbClr val="000000"/>
                </a:solidFill>
                <a:latin typeface="Courier New" panose="02070309020205020404" pitchFamily="49" charset="0"/>
              </a:rPr>
              <a:t> </a:t>
            </a:r>
            <a:r>
              <a:rPr lang="it-IT" sz="1400" b="1" dirty="0">
                <a:solidFill>
                  <a:srgbClr val="000080"/>
                </a:solidFill>
                <a:latin typeface="Courier New" panose="02070309020205020404" pitchFamily="49" charset="0"/>
              </a:rPr>
              <a:t>freq</a:t>
            </a:r>
            <a:r>
              <a:rPr lang="it-IT" sz="1400" b="0" dirty="0">
                <a:solidFill>
                  <a:srgbClr val="000000"/>
                </a:solidFill>
                <a:latin typeface="Courier New" panose="02070309020205020404" pitchFamily="49" charset="0"/>
              </a:rPr>
              <a:t> </a:t>
            </a:r>
            <a:r>
              <a:rPr lang="it-IT" sz="1400" b="0" dirty="0">
                <a:solidFill>
                  <a:srgbClr val="0000FF"/>
                </a:solidFill>
                <a:latin typeface="Courier New" panose="02070309020205020404" pitchFamily="49" charset="0"/>
              </a:rPr>
              <a:t>data</a:t>
            </a:r>
            <a:r>
              <a:rPr lang="it-IT" sz="1400" b="0" dirty="0">
                <a:solidFill>
                  <a:srgbClr val="000000"/>
                </a:solidFill>
                <a:latin typeface="Courier New" panose="02070309020205020404" pitchFamily="49" charset="0"/>
              </a:rPr>
              <a:t>= Rima.TELECO; </a:t>
            </a:r>
          </a:p>
          <a:p>
            <a:pPr>
              <a:spcAft>
                <a:spcPts val="0"/>
              </a:spcAft>
            </a:pPr>
            <a:r>
              <a:rPr lang="en-IN" sz="1400" b="0" dirty="0">
                <a:solidFill>
                  <a:srgbClr val="0000FF"/>
                </a:solidFill>
                <a:latin typeface="Courier New" panose="02070309020205020404" pitchFamily="49" charset="0"/>
              </a:rPr>
              <a:t>format</a:t>
            </a:r>
            <a:r>
              <a:rPr lang="en-IN" sz="1400" b="0" dirty="0">
                <a:solidFill>
                  <a:srgbClr val="000000"/>
                </a:solidFill>
                <a:latin typeface="Courier New" panose="02070309020205020404" pitchFamily="49" charset="0"/>
              </a:rPr>
              <a:t> _CHAR_ </a:t>
            </a:r>
            <a:r>
              <a:rPr lang="en-IN" sz="1400" b="0" dirty="0">
                <a:solidFill>
                  <a:srgbClr val="008080"/>
                </a:solidFill>
                <a:latin typeface="Courier New" panose="02070309020205020404" pitchFamily="49" charset="0"/>
              </a:rPr>
              <a:t>$missfmt.</a:t>
            </a:r>
            <a:r>
              <a:rPr lang="en-IN" sz="1400" b="0" dirty="0">
                <a:solidFill>
                  <a:srgbClr val="000000"/>
                </a:solidFill>
                <a:latin typeface="Courier New" panose="02070309020205020404" pitchFamily="49" charset="0"/>
              </a:rPr>
              <a:t>; </a:t>
            </a:r>
          </a:p>
          <a:p>
            <a:pPr>
              <a:spcAft>
                <a:spcPts val="0"/>
              </a:spcAft>
            </a:pPr>
            <a:r>
              <a:rPr lang="en-IN" sz="1400" b="0" dirty="0">
                <a:solidFill>
                  <a:srgbClr val="0000FF"/>
                </a:solidFill>
                <a:latin typeface="Courier New" panose="02070309020205020404" pitchFamily="49" charset="0"/>
              </a:rPr>
              <a:t>tables</a:t>
            </a:r>
            <a:r>
              <a:rPr lang="en-IN" sz="1400" b="0" dirty="0">
                <a:solidFill>
                  <a:srgbClr val="000000"/>
                </a:solidFill>
                <a:latin typeface="Courier New" panose="02070309020205020404" pitchFamily="49" charset="0"/>
              </a:rPr>
              <a:t> _CHAR_ / </a:t>
            </a:r>
            <a:r>
              <a:rPr lang="en-IN" sz="1400" b="0" dirty="0">
                <a:solidFill>
                  <a:srgbClr val="0000FF"/>
                </a:solidFill>
                <a:latin typeface="Courier New" panose="02070309020205020404" pitchFamily="49" charset="0"/>
              </a:rPr>
              <a:t>missing</a:t>
            </a: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missprint</a:t>
            </a: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nocum</a:t>
            </a: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nopercent</a:t>
            </a:r>
            <a:r>
              <a:rPr lang="en-IN" sz="1400" b="0" dirty="0">
                <a:solidFill>
                  <a:srgbClr val="000000"/>
                </a:solidFill>
                <a:latin typeface="Courier New" panose="02070309020205020404" pitchFamily="49" charset="0"/>
              </a:rPr>
              <a:t>;</a:t>
            </a:r>
          </a:p>
          <a:p>
            <a:pPr>
              <a:spcAft>
                <a:spcPts val="0"/>
              </a:spcAft>
            </a:pPr>
            <a:r>
              <a:rPr lang="en-IN" sz="1400" b="0" dirty="0">
                <a:solidFill>
                  <a:srgbClr val="0000FF"/>
                </a:solidFill>
                <a:latin typeface="Courier New" panose="02070309020205020404" pitchFamily="49" charset="0"/>
              </a:rPr>
              <a:t>format</a:t>
            </a:r>
            <a:r>
              <a:rPr lang="en-IN" sz="1400" b="0" dirty="0">
                <a:solidFill>
                  <a:srgbClr val="000000"/>
                </a:solidFill>
                <a:latin typeface="Courier New" panose="02070309020205020404" pitchFamily="49" charset="0"/>
              </a:rPr>
              <a:t> _NUMERIC_ </a:t>
            </a:r>
            <a:r>
              <a:rPr lang="en-IN" sz="1400" b="0" dirty="0">
                <a:solidFill>
                  <a:srgbClr val="008080"/>
                </a:solidFill>
                <a:latin typeface="Courier New" panose="02070309020205020404" pitchFamily="49" charset="0"/>
              </a:rPr>
              <a:t>missfmt.</a:t>
            </a:r>
            <a:r>
              <a:rPr lang="en-IN" sz="1400" b="0" dirty="0">
                <a:solidFill>
                  <a:srgbClr val="000000"/>
                </a:solidFill>
                <a:latin typeface="Courier New" panose="02070309020205020404" pitchFamily="49" charset="0"/>
              </a:rPr>
              <a:t>;</a:t>
            </a:r>
          </a:p>
          <a:p>
            <a:pPr>
              <a:spcAft>
                <a:spcPts val="0"/>
              </a:spcAft>
            </a:pPr>
            <a:r>
              <a:rPr lang="en-US" sz="1400" b="0" dirty="0">
                <a:solidFill>
                  <a:srgbClr val="0000FF"/>
                </a:solidFill>
                <a:latin typeface="Courier New" panose="02070309020205020404" pitchFamily="49" charset="0"/>
              </a:rPr>
              <a:t>tables</a:t>
            </a:r>
            <a:r>
              <a:rPr lang="en-US" sz="1400" b="0" dirty="0">
                <a:solidFill>
                  <a:srgbClr val="000000"/>
                </a:solidFill>
                <a:latin typeface="Courier New" panose="02070309020205020404" pitchFamily="49" charset="0"/>
              </a:rPr>
              <a:t> _NUMERIC_ / </a:t>
            </a:r>
            <a:r>
              <a:rPr lang="en-US" sz="1400" b="0" dirty="0">
                <a:solidFill>
                  <a:srgbClr val="0000FF"/>
                </a:solidFill>
                <a:latin typeface="Courier New" panose="02070309020205020404" pitchFamily="49" charset="0"/>
              </a:rPr>
              <a:t>missing</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missprint</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nocum</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nopercent</a:t>
            </a:r>
            <a:r>
              <a:rPr lang="en-US" sz="1400" b="0" dirty="0">
                <a:solidFill>
                  <a:srgbClr val="000000"/>
                </a:solidFill>
                <a:latin typeface="Courier New" panose="02070309020205020404" pitchFamily="49" charset="0"/>
              </a:rPr>
              <a:t>;</a:t>
            </a:r>
          </a:p>
          <a:p>
            <a:pPr>
              <a:spcAft>
                <a:spcPts val="0"/>
              </a:spcAft>
            </a:pPr>
            <a:r>
              <a:rPr lang="en-IN" sz="1400" b="1" dirty="0">
                <a:solidFill>
                  <a:srgbClr val="000080"/>
                </a:solidFill>
                <a:latin typeface="Courier New" panose="02070309020205020404" pitchFamily="49" charset="0"/>
              </a:rPr>
              <a:t>run</a:t>
            </a:r>
            <a:r>
              <a:rPr lang="en-IN" sz="1400" b="0" dirty="0">
                <a:solidFill>
                  <a:srgbClr val="000000"/>
                </a:solidFill>
                <a:latin typeface="Courier New" panose="02070309020205020404" pitchFamily="49" charset="0"/>
              </a:rPr>
              <a:t>;</a:t>
            </a:r>
          </a:p>
          <a:p>
            <a:pPr>
              <a:spcAft>
                <a:spcPts val="0"/>
              </a:spcAft>
            </a:pPr>
            <a:endParaRPr lang="en-US" sz="1400" b="0" dirty="0">
              <a:solidFill>
                <a:srgbClr val="008000"/>
              </a:solidFill>
              <a:latin typeface="Courier New" panose="02070309020205020404" pitchFamily="49" charset="0"/>
            </a:endParaRPr>
          </a:p>
          <a:p>
            <a:pPr>
              <a:spcAft>
                <a:spcPts val="0"/>
              </a:spcAft>
            </a:pPr>
            <a:r>
              <a:rPr lang="en-US" sz="1400" b="0" dirty="0">
                <a:solidFill>
                  <a:srgbClr val="008000"/>
                </a:solidFill>
                <a:latin typeface="Courier New" panose="02070309020205020404" pitchFamily="49" charset="0"/>
              </a:rPr>
              <a:t>/*Missing Values Treatment (Either means or median)*/</a:t>
            </a:r>
            <a:endParaRPr lang="en-US" sz="1400" b="0" dirty="0">
              <a:solidFill>
                <a:srgbClr val="000000"/>
              </a:solidFill>
              <a:latin typeface="Courier New" panose="02070309020205020404" pitchFamily="49" charset="0"/>
            </a:endParaRPr>
          </a:p>
          <a:p>
            <a:pPr>
              <a:spcAft>
                <a:spcPts val="0"/>
              </a:spcAft>
            </a:pPr>
            <a:r>
              <a:rPr lang="en-US" sz="1400" b="1" dirty="0">
                <a:solidFill>
                  <a:srgbClr val="000080"/>
                </a:solidFill>
                <a:latin typeface="Courier New" panose="02070309020205020404" pitchFamily="49" charset="0"/>
              </a:rPr>
              <a:t>PROC</a:t>
            </a:r>
            <a:r>
              <a:rPr lang="en-US" sz="1400" b="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STDIZE</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DATA</a:t>
            </a:r>
            <a:r>
              <a:rPr lang="en-US" sz="1400" b="0" dirty="0">
                <a:solidFill>
                  <a:srgbClr val="000000"/>
                </a:solidFill>
                <a:latin typeface="Courier New" panose="02070309020205020404" pitchFamily="49" charset="0"/>
              </a:rPr>
              <a:t> = RIMA.Teleco </a:t>
            </a:r>
            <a:r>
              <a:rPr lang="en-US" sz="1400" b="0" dirty="0">
                <a:solidFill>
                  <a:srgbClr val="0000FF"/>
                </a:solidFill>
                <a:latin typeface="Courier New" panose="02070309020205020404" pitchFamily="49" charset="0"/>
              </a:rPr>
              <a:t>OUT</a:t>
            </a:r>
            <a:r>
              <a:rPr lang="en-US" sz="1400" b="0" dirty="0">
                <a:solidFill>
                  <a:srgbClr val="000000"/>
                </a:solidFill>
                <a:latin typeface="Courier New" panose="02070309020205020404" pitchFamily="49" charset="0"/>
              </a:rPr>
              <a:t>= RIMA.TEL1 </a:t>
            </a:r>
            <a:r>
              <a:rPr lang="en-US" sz="1400" b="0" dirty="0">
                <a:solidFill>
                  <a:srgbClr val="0000FF"/>
                </a:solidFill>
                <a:latin typeface="Courier New" panose="02070309020205020404" pitchFamily="49" charset="0"/>
              </a:rPr>
              <a:t>METHOD</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MEAN</a:t>
            </a:r>
            <a:r>
              <a:rPr lang="en-US" sz="1400" b="0" dirty="0">
                <a:solidFill>
                  <a:srgbClr val="000000"/>
                </a:solidFill>
                <a:latin typeface="Courier New" panose="02070309020205020404" pitchFamily="49" charset="0"/>
              </a:rPr>
              <a:t> </a:t>
            </a:r>
            <a:r>
              <a:rPr lang="en-US" sz="1400" b="0" dirty="0">
                <a:solidFill>
                  <a:srgbClr val="0000FF"/>
                </a:solidFill>
                <a:latin typeface="Courier New" panose="02070309020205020404" pitchFamily="49" charset="0"/>
              </a:rPr>
              <a:t>REPONLY</a:t>
            </a:r>
            <a:r>
              <a:rPr lang="en-US" sz="1400" b="0" dirty="0">
                <a:solidFill>
                  <a:srgbClr val="000000"/>
                </a:solidFill>
                <a:latin typeface="Courier New" panose="02070309020205020404" pitchFamily="49" charset="0"/>
              </a:rPr>
              <a:t>;</a:t>
            </a:r>
          </a:p>
          <a:p>
            <a:pPr>
              <a:spcAft>
                <a:spcPts val="0"/>
              </a:spcAft>
            </a:pPr>
            <a:r>
              <a:rPr lang="en-IN" sz="1400" b="0" dirty="0">
                <a:solidFill>
                  <a:srgbClr val="000000"/>
                </a:solidFill>
                <a:latin typeface="Courier New" panose="02070309020205020404" pitchFamily="49" charset="0"/>
              </a:rPr>
              <a:t> </a:t>
            </a:r>
            <a:r>
              <a:rPr lang="en-IN" sz="1400" b="0" dirty="0">
                <a:solidFill>
                  <a:srgbClr val="0000FF"/>
                </a:solidFill>
                <a:latin typeface="Courier New" panose="02070309020205020404" pitchFamily="49" charset="0"/>
              </a:rPr>
              <a:t>VAR</a:t>
            </a:r>
            <a:r>
              <a:rPr lang="en-IN" sz="1400" b="0" dirty="0">
                <a:solidFill>
                  <a:srgbClr val="000000"/>
                </a:solidFill>
                <a:latin typeface="Courier New" panose="02070309020205020404" pitchFamily="49" charset="0"/>
              </a:rPr>
              <a:t> PercChangeRevenues MonthlyMinutes MonthlyRevenue TotalRecurringCharge DirectorAssistedCalls OverageMinutes</a:t>
            </a:r>
          </a:p>
          <a:p>
            <a:pPr>
              <a:spcAft>
                <a:spcPts val="0"/>
              </a:spcAft>
            </a:pPr>
            <a:r>
              <a:rPr lang="en-IN" sz="1400" b="0" dirty="0">
                <a:solidFill>
                  <a:srgbClr val="000000"/>
                </a:solidFill>
                <a:latin typeface="Courier New" panose="02070309020205020404" pitchFamily="49" charset="0"/>
              </a:rPr>
              <a:t>RoamingCalls PercChangeMinutes PercChangeRevenues;</a:t>
            </a:r>
          </a:p>
          <a:p>
            <a:pPr>
              <a:spcAft>
                <a:spcPts val="0"/>
              </a:spcAft>
            </a:pPr>
            <a:r>
              <a:rPr lang="en-IN" sz="1400" b="1" dirty="0">
                <a:solidFill>
                  <a:srgbClr val="000080"/>
                </a:solidFill>
                <a:latin typeface="Courier New" panose="02070309020205020404" pitchFamily="49" charset="0"/>
              </a:rPr>
              <a:t>RUN</a:t>
            </a:r>
            <a:r>
              <a:rPr lang="en-IN" sz="1400" b="0" dirty="0">
                <a:solidFill>
                  <a:srgbClr val="000000"/>
                </a:solidFill>
                <a:latin typeface="Courier New" panose="02070309020205020404" pitchFamily="49" charset="0"/>
              </a:rPr>
              <a:t>;</a:t>
            </a:r>
          </a:p>
          <a:p>
            <a:pPr>
              <a:spcAft>
                <a:spcPts val="0"/>
              </a:spcAft>
            </a:pPr>
            <a:endParaRPr lang="en-IN" sz="1400" b="0" dirty="0">
              <a:solidFill>
                <a:srgbClr val="000000"/>
              </a:solidFill>
              <a:latin typeface="Courier New" panose="02070309020205020404" pitchFamily="49" charset="0"/>
            </a:endParaRPr>
          </a:p>
          <a:p>
            <a:endParaRPr lang="en-IN" sz="2400" dirty="0"/>
          </a:p>
        </p:txBody>
      </p:sp>
      <p:cxnSp>
        <p:nvCxnSpPr>
          <p:cNvPr id="6" name="Straight Connector 5">
            <a:extLst>
              <a:ext uri="{FF2B5EF4-FFF2-40B4-BE49-F238E27FC236}">
                <a16:creationId xmlns:a16="http://schemas.microsoft.com/office/drawing/2014/main" id="{4F04E8CB-7AA9-4286-8A02-46748DF37C0F}"/>
              </a:ext>
            </a:extLst>
          </p:cNvPr>
          <p:cNvCxnSpPr>
            <a:cxnSpLocks/>
            <a:stCxn id="12" idx="0"/>
            <a:endCxn id="12" idx="2"/>
          </p:cNvCxnSpPr>
          <p:nvPr/>
        </p:nvCxnSpPr>
        <p:spPr>
          <a:xfrm>
            <a:off x="6187736" y="923278"/>
            <a:ext cx="0" cy="5823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7F8CBE1-5753-4CD9-8C94-E621A9551096}"/>
              </a:ext>
            </a:extLst>
          </p:cNvPr>
          <p:cNvCxnSpPr/>
          <p:nvPr/>
        </p:nvCxnSpPr>
        <p:spPr>
          <a:xfrm>
            <a:off x="301841" y="2990850"/>
            <a:ext cx="58858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EBDA24C-6640-42C4-95C9-2BF6100A3111}"/>
              </a:ext>
            </a:extLst>
          </p:cNvPr>
          <p:cNvCxnSpPr/>
          <p:nvPr/>
        </p:nvCxnSpPr>
        <p:spPr>
          <a:xfrm>
            <a:off x="301841" y="3590925"/>
            <a:ext cx="58858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A3CCAA-1A56-4984-8097-5D8FC53DF87C}"/>
              </a:ext>
            </a:extLst>
          </p:cNvPr>
          <p:cNvCxnSpPr/>
          <p:nvPr/>
        </p:nvCxnSpPr>
        <p:spPr>
          <a:xfrm>
            <a:off x="301841" y="6486525"/>
            <a:ext cx="58858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944067E-DF2C-485D-9A79-3592A692F711}"/>
              </a:ext>
            </a:extLst>
          </p:cNvPr>
          <p:cNvCxnSpPr/>
          <p:nvPr/>
        </p:nvCxnSpPr>
        <p:spPr>
          <a:xfrm>
            <a:off x="6187736" y="2667000"/>
            <a:ext cx="58858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9B08E1F-805D-49D4-AC5C-BC033693A7EC}"/>
              </a:ext>
            </a:extLst>
          </p:cNvPr>
          <p:cNvCxnSpPr/>
          <p:nvPr/>
        </p:nvCxnSpPr>
        <p:spPr>
          <a:xfrm>
            <a:off x="6187736" y="4819650"/>
            <a:ext cx="58858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334387D-379E-481D-AEDF-6753C6A24421}"/>
              </a:ext>
            </a:extLst>
          </p:cNvPr>
          <p:cNvCxnSpPr/>
          <p:nvPr/>
        </p:nvCxnSpPr>
        <p:spPr>
          <a:xfrm>
            <a:off x="6187736" y="6486525"/>
            <a:ext cx="588589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01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F17A0AE-7F1D-4171-BAB8-D60F69C2642E}"/>
              </a:ext>
            </a:extLst>
          </p:cNvPr>
          <p:cNvSpPr>
            <a:spLocks noGrp="1"/>
          </p:cNvSpPr>
          <p:nvPr>
            <p:ph type="body" idx="4294967295"/>
          </p:nvPr>
        </p:nvSpPr>
        <p:spPr>
          <a:xfrm>
            <a:off x="210344" y="256382"/>
            <a:ext cx="11771312" cy="6345235"/>
          </a:xfrm>
          <a:solidFill>
            <a:schemeClr val="accent4">
              <a:lumMod val="20000"/>
              <a:lumOff val="80000"/>
            </a:schemeClr>
          </a:solidFill>
        </p:spPr>
        <p:txBody>
          <a:bodyPr numCol="3" spcCol="144000">
            <a:normAutofit/>
          </a:bodyPr>
          <a:lstStyle/>
          <a:p>
            <a:pPr>
              <a:lnSpc>
                <a:spcPct val="120000"/>
              </a:lnSpc>
              <a:spcAft>
                <a:spcPts val="0"/>
              </a:spcAft>
            </a:pPr>
            <a:r>
              <a:rPr lang="en-IN" sz="1000" dirty="0">
                <a:solidFill>
                  <a:srgbClr val="008000"/>
                </a:solidFill>
                <a:latin typeface="Courier New" panose="02070309020205020404" pitchFamily="49" charset="0"/>
              </a:rPr>
              <a:t>/*TREATING THE OUTLIERS*/</a:t>
            </a:r>
            <a:endParaRPr lang="en-IN" sz="1000" dirty="0">
              <a:solidFill>
                <a:srgbClr val="000000"/>
              </a:solidFill>
              <a:latin typeface="Courier New" panose="02070309020205020404" pitchFamily="49" charset="0"/>
            </a:endParaRPr>
          </a:p>
          <a:p>
            <a:pPr>
              <a:lnSpc>
                <a:spcPct val="120000"/>
              </a:lnSpc>
              <a:spcAft>
                <a:spcPts val="0"/>
              </a:spcAft>
            </a:pPr>
            <a:r>
              <a:rPr lang="en-IN" sz="1000" b="1" dirty="0">
                <a:solidFill>
                  <a:srgbClr val="000080"/>
                </a:solidFill>
                <a:latin typeface="Courier New" panose="02070309020205020404" pitchFamily="49" charset="0"/>
              </a:rPr>
              <a:t> %MACRO</a:t>
            </a:r>
            <a:r>
              <a:rPr lang="en-IN" sz="1000" b="0" dirty="0">
                <a:solidFill>
                  <a:srgbClr val="000000"/>
                </a:solidFill>
                <a:latin typeface="Courier New" panose="02070309020205020404" pitchFamily="49" charset="0"/>
              </a:rPr>
              <a:t> OUTLIER (DATA= , VARNAME = );</a:t>
            </a:r>
          </a:p>
          <a:p>
            <a:pPr>
              <a:lnSpc>
                <a:spcPct val="120000"/>
              </a:lnSpc>
              <a:spcAft>
                <a:spcPts val="0"/>
              </a:spcAft>
            </a:pPr>
            <a:r>
              <a:rPr lang="pt-BR" sz="1000" b="0" dirty="0">
                <a:solidFill>
                  <a:srgbClr val="000000"/>
                </a:solidFill>
                <a:latin typeface="Courier New" panose="02070309020205020404" pitchFamily="49" charset="0"/>
              </a:rPr>
              <a:t>PROC MEANS DATA = &amp;</a:t>
            </a:r>
            <a:r>
              <a:rPr lang="pt-BR" sz="1000" b="0" dirty="0">
                <a:solidFill>
                  <a:srgbClr val="008080"/>
                </a:solidFill>
                <a:latin typeface="Courier New" panose="02070309020205020404" pitchFamily="49" charset="0"/>
              </a:rPr>
              <a:t>DATA.</a:t>
            </a:r>
            <a:r>
              <a:rPr lang="pt-BR" sz="1000" b="0" dirty="0">
                <a:solidFill>
                  <a:srgbClr val="000000"/>
                </a:solidFill>
                <a:latin typeface="Courier New" panose="02070309020205020404" pitchFamily="49" charset="0"/>
              </a:rPr>
              <a:t> MAXDEC = </a:t>
            </a:r>
            <a:r>
              <a:rPr lang="pt-BR" sz="1000" b="1" dirty="0">
                <a:solidFill>
                  <a:srgbClr val="008080"/>
                </a:solidFill>
                <a:latin typeface="Courier New" panose="02070309020205020404" pitchFamily="49" charset="0"/>
              </a:rPr>
              <a:t>2</a:t>
            </a:r>
            <a:r>
              <a:rPr lang="pt-BR" sz="1000" b="0" dirty="0">
                <a:solidFill>
                  <a:srgbClr val="000000"/>
                </a:solidFill>
                <a:latin typeface="Courier New" panose="02070309020205020404" pitchFamily="49" charset="0"/>
              </a:rPr>
              <a:t> N P25 P75       QRANGE;</a:t>
            </a:r>
          </a:p>
          <a:p>
            <a:pPr>
              <a:lnSpc>
                <a:spcPct val="120000"/>
              </a:lnSpc>
              <a:spcAft>
                <a:spcPts val="0"/>
              </a:spcAft>
            </a:pPr>
            <a:r>
              <a:rPr lang="en-IN" sz="1000" b="0" dirty="0">
                <a:solidFill>
                  <a:srgbClr val="000000"/>
                </a:solidFill>
                <a:latin typeface="Courier New" panose="02070309020205020404" pitchFamily="49" charset="0"/>
              </a:rPr>
              <a:t>VAR &amp;</a:t>
            </a:r>
            <a:r>
              <a:rPr lang="en-IN" sz="1000" b="0" dirty="0">
                <a:solidFill>
                  <a:srgbClr val="008080"/>
                </a:solidFill>
                <a:latin typeface="Courier New" panose="02070309020205020404" pitchFamily="49" charset="0"/>
              </a:rPr>
              <a:t>VARNAME.</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OUTPUT OUT = RIMA.DEL P25 = Q1 P75 = Q3 QRANGE=IQR;</a:t>
            </a:r>
          </a:p>
          <a:p>
            <a:pPr>
              <a:lnSpc>
                <a:spcPct val="120000"/>
              </a:lnSpc>
              <a:spcAft>
                <a:spcPts val="0"/>
              </a:spcAft>
            </a:pPr>
            <a:r>
              <a:rPr lang="en-IN" sz="1000" b="0" dirty="0">
                <a:solidFill>
                  <a:srgbClr val="000000"/>
                </a:solidFill>
                <a:latin typeface="Courier New" panose="02070309020205020404" pitchFamily="49" charset="0"/>
              </a:rPr>
              <a:t>RUN;</a:t>
            </a:r>
          </a:p>
          <a:p>
            <a:pPr>
              <a:lnSpc>
                <a:spcPct val="120000"/>
              </a:lnSpc>
              <a:spcAft>
                <a:spcPts val="0"/>
              </a:spcAft>
            </a:pPr>
            <a:r>
              <a:rPr lang="en-IN" sz="1000" b="0" dirty="0">
                <a:solidFill>
                  <a:srgbClr val="000000"/>
                </a:solidFill>
                <a:latin typeface="Courier New" panose="02070309020205020404" pitchFamily="49" charset="0"/>
              </a:rPr>
              <a:t> DATA RIMA.TEMP1;</a:t>
            </a:r>
          </a:p>
          <a:p>
            <a:pPr>
              <a:lnSpc>
                <a:spcPct val="120000"/>
              </a:lnSpc>
              <a:spcAft>
                <a:spcPts val="0"/>
              </a:spcAft>
            </a:pPr>
            <a:r>
              <a:rPr lang="en-IN" sz="1000" b="0" dirty="0">
                <a:solidFill>
                  <a:srgbClr val="000000"/>
                </a:solidFill>
                <a:latin typeface="Courier New" panose="02070309020205020404" pitchFamily="49" charset="0"/>
              </a:rPr>
              <a:t>  SET RIMA.DEL ;</a:t>
            </a:r>
          </a:p>
          <a:p>
            <a:pPr>
              <a:lnSpc>
                <a:spcPct val="120000"/>
              </a:lnSpc>
              <a:spcAft>
                <a:spcPts val="0"/>
              </a:spcAft>
            </a:pPr>
            <a:r>
              <a:rPr lang="en-US" sz="1000" b="0" dirty="0">
                <a:solidFill>
                  <a:srgbClr val="000000"/>
                </a:solidFill>
                <a:latin typeface="Courier New" panose="02070309020205020404" pitchFamily="49" charset="0"/>
              </a:rPr>
              <a:t> LOWER_LIMIT = Q1 - (</a:t>
            </a:r>
            <a:r>
              <a:rPr lang="en-US" sz="1000" b="1" dirty="0">
                <a:solidFill>
                  <a:srgbClr val="008080"/>
                </a:solidFill>
                <a:latin typeface="Courier New" panose="02070309020205020404" pitchFamily="49" charset="0"/>
              </a:rPr>
              <a:t>3</a:t>
            </a:r>
            <a:r>
              <a:rPr lang="en-US" sz="1000" b="0" dirty="0">
                <a:solidFill>
                  <a:srgbClr val="000000"/>
                </a:solidFill>
                <a:latin typeface="Courier New" panose="02070309020205020404" pitchFamily="49" charset="0"/>
              </a:rPr>
              <a:t>*IQR);</a:t>
            </a:r>
          </a:p>
          <a:p>
            <a:pPr>
              <a:lnSpc>
                <a:spcPct val="120000"/>
              </a:lnSpc>
              <a:spcAft>
                <a:spcPts val="0"/>
              </a:spcAft>
            </a:pPr>
            <a:r>
              <a:rPr lang="en-IN" sz="1000" b="0" dirty="0">
                <a:solidFill>
                  <a:srgbClr val="000000"/>
                </a:solidFill>
                <a:latin typeface="Courier New" panose="02070309020205020404" pitchFamily="49" charset="0"/>
              </a:rPr>
              <a:t> UPPER_LIMIT = Q1 + (</a:t>
            </a:r>
            <a:r>
              <a:rPr lang="en-IN" sz="1000" b="1" dirty="0">
                <a:solidFill>
                  <a:srgbClr val="008080"/>
                </a:solidFill>
                <a:latin typeface="Courier New" panose="02070309020205020404" pitchFamily="49" charset="0"/>
              </a:rPr>
              <a:t>3</a:t>
            </a:r>
            <a:r>
              <a:rPr lang="en-IN" sz="1000" b="0" dirty="0">
                <a:solidFill>
                  <a:srgbClr val="000000"/>
                </a:solidFill>
                <a:latin typeface="Courier New" panose="02070309020205020404" pitchFamily="49" charset="0"/>
              </a:rPr>
              <a:t>*IQR);</a:t>
            </a:r>
          </a:p>
          <a:p>
            <a:pPr>
              <a:lnSpc>
                <a:spcPct val="120000"/>
              </a:lnSpc>
              <a:spcAft>
                <a:spcPts val="0"/>
              </a:spcAft>
            </a:pPr>
            <a:r>
              <a:rPr lang="en-IN" sz="1000" b="0" dirty="0">
                <a:solidFill>
                  <a:srgbClr val="000000"/>
                </a:solidFill>
                <a:latin typeface="Courier New" panose="02070309020205020404" pitchFamily="49" charset="0"/>
              </a:rPr>
              <a:t> RUN;</a:t>
            </a:r>
          </a:p>
          <a:p>
            <a:pPr>
              <a:lnSpc>
                <a:spcPct val="120000"/>
              </a:lnSpc>
              <a:spcAft>
                <a:spcPts val="0"/>
              </a:spcAft>
            </a:pPr>
            <a:r>
              <a:rPr lang="en-IN" sz="1000" b="0" dirty="0">
                <a:solidFill>
                  <a:srgbClr val="000000"/>
                </a:solidFill>
                <a:latin typeface="Courier New" panose="02070309020205020404" pitchFamily="49" charset="0"/>
              </a:rPr>
              <a:t> PROC PRINT DATA = TEMP1;</a:t>
            </a:r>
          </a:p>
          <a:p>
            <a:pPr>
              <a:lnSpc>
                <a:spcPct val="120000"/>
              </a:lnSpc>
              <a:spcAft>
                <a:spcPts val="0"/>
              </a:spcAft>
            </a:pPr>
            <a:r>
              <a:rPr lang="en-IN" sz="1000" b="0" dirty="0">
                <a:solidFill>
                  <a:srgbClr val="000000"/>
                </a:solidFill>
                <a:latin typeface="Courier New" panose="02070309020205020404" pitchFamily="49" charset="0"/>
              </a:rPr>
              <a:t> RUN;</a:t>
            </a:r>
          </a:p>
          <a:p>
            <a:pPr>
              <a:lnSpc>
                <a:spcPct val="120000"/>
              </a:lnSpc>
              <a:spcAft>
                <a:spcPts val="0"/>
              </a:spcAft>
            </a:pPr>
            <a:r>
              <a:rPr lang="en-IN" sz="1000" b="0" dirty="0">
                <a:solidFill>
                  <a:srgbClr val="008000"/>
                </a:solidFill>
                <a:latin typeface="Courier New" panose="02070309020205020404" pitchFamily="49" charset="0"/>
              </a:rPr>
              <a:t>/*CARTESIAN PRODUCT*/</a:t>
            </a: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00"/>
                </a:solidFill>
                <a:latin typeface="Courier New" panose="02070309020205020404" pitchFamily="49" charset="0"/>
              </a:rPr>
              <a:t>  PROC SQL;</a:t>
            </a:r>
          </a:p>
          <a:p>
            <a:pPr>
              <a:lnSpc>
                <a:spcPct val="120000"/>
              </a:lnSpc>
              <a:spcAft>
                <a:spcPts val="0"/>
              </a:spcAft>
            </a:pPr>
            <a:r>
              <a:rPr lang="en-US" sz="1000" b="0" dirty="0">
                <a:solidFill>
                  <a:srgbClr val="000000"/>
                </a:solidFill>
                <a:latin typeface="Courier New" panose="02070309020205020404" pitchFamily="49" charset="0"/>
              </a:rPr>
              <a:t>  CREATE TABLE RIMA.DATA_01 AS</a:t>
            </a:r>
          </a:p>
          <a:p>
            <a:pPr>
              <a:lnSpc>
                <a:spcPct val="120000"/>
              </a:lnSpc>
              <a:spcAft>
                <a:spcPts val="0"/>
              </a:spcAft>
            </a:pPr>
            <a:r>
              <a:rPr lang="en-US" sz="1000" b="0" dirty="0">
                <a:solidFill>
                  <a:srgbClr val="000000"/>
                </a:solidFill>
                <a:latin typeface="Courier New" panose="02070309020205020404" pitchFamily="49" charset="0"/>
              </a:rPr>
              <a:t>  SELECT </a:t>
            </a:r>
            <a:r>
              <a:rPr lang="en-US" sz="1000" b="0" dirty="0">
                <a:solidFill>
                  <a:srgbClr val="008080"/>
                </a:solidFill>
                <a:latin typeface="Courier New" panose="02070309020205020404" pitchFamily="49" charset="0"/>
              </a:rPr>
              <a:t>A.</a:t>
            </a:r>
            <a:r>
              <a:rPr lang="en-US" sz="1000" b="0" dirty="0">
                <a:solidFill>
                  <a:srgbClr val="000000"/>
                </a:solidFill>
                <a:latin typeface="Courier New" panose="02070309020205020404" pitchFamily="49" charset="0"/>
              </a:rPr>
              <a:t>*,B.LOWER_LIMIT, B.UPPER_LIMIT</a:t>
            </a:r>
          </a:p>
          <a:p>
            <a:pPr>
              <a:lnSpc>
                <a:spcPct val="120000"/>
              </a:lnSpc>
              <a:spcAft>
                <a:spcPts val="0"/>
              </a:spcAft>
            </a:pPr>
            <a:r>
              <a:rPr lang="en-IN" sz="1000" b="0" dirty="0">
                <a:solidFill>
                  <a:srgbClr val="000000"/>
                </a:solidFill>
                <a:latin typeface="Courier New" panose="02070309020205020404" pitchFamily="49" charset="0"/>
              </a:rPr>
              <a:t>  FROM &amp;</a:t>
            </a:r>
            <a:r>
              <a:rPr lang="en-IN" sz="1000" b="0" dirty="0">
                <a:solidFill>
                  <a:srgbClr val="008080"/>
                </a:solidFill>
                <a:latin typeface="Courier New" panose="02070309020205020404" pitchFamily="49" charset="0"/>
              </a:rPr>
              <a:t>DATA.</a:t>
            </a:r>
            <a:r>
              <a:rPr lang="en-IN" sz="1000" b="0" dirty="0">
                <a:solidFill>
                  <a:srgbClr val="000000"/>
                </a:solidFill>
                <a:latin typeface="Courier New" panose="02070309020205020404" pitchFamily="49" charset="0"/>
              </a:rPr>
              <a:t> AS A, RIMA.TEMP1 AS B</a:t>
            </a:r>
          </a:p>
          <a:p>
            <a:pPr>
              <a:lnSpc>
                <a:spcPct val="120000"/>
              </a:lnSpc>
              <a:spcAft>
                <a:spcPts val="0"/>
              </a:spcAft>
            </a:pPr>
            <a:r>
              <a:rPr lang="en-IN" sz="1000" b="0" dirty="0">
                <a:solidFill>
                  <a:srgbClr val="000000"/>
                </a:solidFill>
                <a:latin typeface="Courier New" panose="02070309020205020404" pitchFamily="49" charset="0"/>
              </a:rPr>
              <a:t>  ;</a:t>
            </a:r>
          </a:p>
          <a:p>
            <a:pPr>
              <a:lnSpc>
                <a:spcPct val="120000"/>
              </a:lnSpc>
              <a:spcAft>
                <a:spcPts val="0"/>
              </a:spcAft>
            </a:pPr>
            <a:r>
              <a:rPr lang="en-IN" sz="1000" b="0" dirty="0">
                <a:solidFill>
                  <a:srgbClr val="000000"/>
                </a:solidFill>
                <a:latin typeface="Courier New" panose="02070309020205020404" pitchFamily="49" charset="0"/>
              </a:rPr>
              <a:t>  QUIT;</a:t>
            </a:r>
          </a:p>
          <a:p>
            <a:pPr>
              <a:lnSpc>
                <a:spcPct val="120000"/>
              </a:lnSpc>
              <a:spcAft>
                <a:spcPts val="0"/>
              </a:spcAft>
            </a:pPr>
            <a:r>
              <a:rPr lang="en-IN" sz="1000" b="0" dirty="0">
                <a:solidFill>
                  <a:srgbClr val="000000"/>
                </a:solidFill>
                <a:latin typeface="Courier New" panose="02070309020205020404" pitchFamily="49" charset="0"/>
              </a:rPr>
              <a:t>  DATA RIMA.DATA_02;</a:t>
            </a:r>
          </a:p>
          <a:p>
            <a:pPr>
              <a:lnSpc>
                <a:spcPct val="120000"/>
              </a:lnSpc>
              <a:spcAft>
                <a:spcPts val="0"/>
              </a:spcAft>
            </a:pPr>
            <a:r>
              <a:rPr lang="en-IN" sz="1000" b="0" dirty="0">
                <a:solidFill>
                  <a:srgbClr val="000000"/>
                </a:solidFill>
                <a:latin typeface="Courier New" panose="02070309020205020404" pitchFamily="49" charset="0"/>
              </a:rPr>
              <a:t>  SET RIMA.DATA_01;</a:t>
            </a:r>
          </a:p>
          <a:p>
            <a:pPr>
              <a:lnSpc>
                <a:spcPct val="120000"/>
              </a:lnSpc>
              <a:spcAft>
                <a:spcPts val="0"/>
              </a:spcAft>
            </a:pPr>
            <a:r>
              <a:rPr lang="en-US" sz="1000" b="0" dirty="0">
                <a:solidFill>
                  <a:srgbClr val="000000"/>
                </a:solidFill>
                <a:latin typeface="Courier New" panose="02070309020205020404" pitchFamily="49" charset="0"/>
              </a:rPr>
              <a:t>  IF &amp;</a:t>
            </a:r>
            <a:r>
              <a:rPr lang="en-US" sz="1000" b="0" dirty="0">
                <a:solidFill>
                  <a:srgbClr val="008080"/>
                </a:solidFill>
                <a:latin typeface="Courier New" panose="02070309020205020404" pitchFamily="49" charset="0"/>
              </a:rPr>
              <a:t>VARNAME.</a:t>
            </a:r>
            <a:r>
              <a:rPr lang="en-US" sz="1000" b="0" dirty="0">
                <a:solidFill>
                  <a:srgbClr val="000000"/>
                </a:solidFill>
                <a:latin typeface="Courier New" panose="02070309020205020404" pitchFamily="49" charset="0"/>
              </a:rPr>
              <a:t> LE LOWER_LIMIT THEN &amp;VARNAME._RANGE = </a:t>
            </a:r>
            <a:r>
              <a:rPr lang="en-US" sz="1000" b="0" dirty="0">
                <a:solidFill>
                  <a:srgbClr val="800080"/>
                </a:solidFill>
                <a:latin typeface="Courier New" panose="02070309020205020404" pitchFamily="49" charset="0"/>
              </a:rPr>
              <a:t>"BELOW LOWER LIMIT"</a:t>
            </a:r>
            <a:r>
              <a:rPr lang="en-US"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ELSE IF &amp;</a:t>
            </a:r>
            <a:r>
              <a:rPr lang="en-US" sz="1000" b="0" dirty="0">
                <a:solidFill>
                  <a:srgbClr val="008080"/>
                </a:solidFill>
                <a:latin typeface="Courier New" panose="02070309020205020404" pitchFamily="49" charset="0"/>
              </a:rPr>
              <a:t>VARNAME.</a:t>
            </a:r>
            <a:r>
              <a:rPr lang="en-US" sz="1000" b="0" dirty="0">
                <a:solidFill>
                  <a:srgbClr val="000000"/>
                </a:solidFill>
                <a:latin typeface="Courier New" panose="02070309020205020404" pitchFamily="49" charset="0"/>
              </a:rPr>
              <a:t> GE UPPER_LIMIT THEN &amp;VARNAME._RANGE = </a:t>
            </a:r>
            <a:r>
              <a:rPr lang="en-US" sz="1000" b="0" dirty="0">
                <a:solidFill>
                  <a:srgbClr val="800080"/>
                </a:solidFill>
                <a:latin typeface="Courier New" panose="02070309020205020404" pitchFamily="49" charset="0"/>
              </a:rPr>
              <a:t>"ABOVE UPPER LIMIT"</a:t>
            </a:r>
            <a:r>
              <a:rPr lang="en-US"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ELSE &amp;VARNAME._RANGE = </a:t>
            </a:r>
            <a:r>
              <a:rPr lang="en-US" sz="1000" b="0" dirty="0">
                <a:solidFill>
                  <a:srgbClr val="800080"/>
                </a:solidFill>
                <a:latin typeface="Courier New" panose="02070309020205020404" pitchFamily="49" charset="0"/>
              </a:rPr>
              <a:t>"WITHIN RANGE"</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RUN;</a:t>
            </a:r>
          </a:p>
          <a:p>
            <a:pPr>
              <a:lnSpc>
                <a:spcPct val="120000"/>
              </a:lnSpc>
              <a:spcAft>
                <a:spcPts val="0"/>
              </a:spcAft>
            </a:pPr>
            <a:r>
              <a:rPr lang="en-IN" sz="1000" b="0" dirty="0">
                <a:solidFill>
                  <a:srgbClr val="000000"/>
                </a:solidFill>
                <a:latin typeface="Courier New" panose="02070309020205020404" pitchFamily="49" charset="0"/>
              </a:rPr>
              <a:t> QUIT;</a:t>
            </a:r>
          </a:p>
          <a:p>
            <a:pPr>
              <a:lnSpc>
                <a:spcPct val="120000"/>
              </a:lnSpc>
              <a:spcAft>
                <a:spcPts val="0"/>
              </a:spcAft>
            </a:pPr>
            <a:r>
              <a:rPr lang="en-IN" sz="1000" b="0" dirty="0">
                <a:solidFill>
                  <a:srgbClr val="008000"/>
                </a:solidFill>
                <a:latin typeface="Courier New" panose="02070309020205020404" pitchFamily="49" charset="0"/>
              </a:rPr>
              <a:t>/*PRINTING WITHIN RANGE DATA*/</a:t>
            </a: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00"/>
                </a:solidFill>
                <a:latin typeface="Courier New" panose="02070309020205020404" pitchFamily="49" charset="0"/>
              </a:rPr>
              <a:t>  PROC SQL;</a:t>
            </a:r>
          </a:p>
          <a:p>
            <a:pPr>
              <a:lnSpc>
                <a:spcPct val="120000"/>
              </a:lnSpc>
              <a:spcAft>
                <a:spcPts val="0"/>
              </a:spcAft>
            </a:pPr>
            <a:r>
              <a:rPr lang="en-US" sz="1000" b="0" dirty="0">
                <a:solidFill>
                  <a:srgbClr val="000000"/>
                </a:solidFill>
                <a:latin typeface="Courier New" panose="02070309020205020404" pitchFamily="49" charset="0"/>
              </a:rPr>
              <a:t>  CREATE TABLE RIMA.DATA_03 AS</a:t>
            </a:r>
          </a:p>
          <a:p>
            <a:pPr>
              <a:lnSpc>
                <a:spcPct val="120000"/>
              </a:lnSpc>
              <a:spcAft>
                <a:spcPts val="0"/>
              </a:spcAft>
            </a:pPr>
            <a:r>
              <a:rPr lang="en-IN" sz="1000" b="0" dirty="0">
                <a:solidFill>
                  <a:srgbClr val="000000"/>
                </a:solidFill>
                <a:latin typeface="Courier New" panose="02070309020205020404" pitchFamily="49" charset="0"/>
              </a:rPr>
              <a:t>  SELECT *</a:t>
            </a:r>
          </a:p>
          <a:p>
            <a:pPr>
              <a:lnSpc>
                <a:spcPct val="120000"/>
              </a:lnSpc>
              <a:spcAft>
                <a:spcPts val="0"/>
              </a:spcAft>
            </a:pPr>
            <a:r>
              <a:rPr lang="en-IN" sz="1000" b="0" dirty="0">
                <a:solidFill>
                  <a:srgbClr val="000000"/>
                </a:solidFill>
                <a:latin typeface="Courier New" panose="02070309020205020404" pitchFamily="49" charset="0"/>
              </a:rPr>
              <a:t>  FROM RIMA.DATA_02</a:t>
            </a:r>
          </a:p>
          <a:p>
            <a:pPr>
              <a:lnSpc>
                <a:spcPct val="120000"/>
              </a:lnSpc>
              <a:spcAft>
                <a:spcPts val="0"/>
              </a:spcAft>
            </a:pPr>
            <a:r>
              <a:rPr lang="en-US" sz="1000" dirty="0">
                <a:solidFill>
                  <a:srgbClr val="000000"/>
                </a:solidFill>
                <a:latin typeface="Courier New" panose="02070309020205020404" pitchFamily="49" charset="0"/>
              </a:rPr>
              <a:t>  </a:t>
            </a:r>
            <a:r>
              <a:rPr lang="en-US" sz="1000" b="0" dirty="0">
                <a:solidFill>
                  <a:srgbClr val="000000"/>
                </a:solidFill>
                <a:latin typeface="Courier New" panose="02070309020205020404" pitchFamily="49" charset="0"/>
              </a:rPr>
              <a:t>WHERE &amp;VARNAME._RANGE = </a:t>
            </a:r>
            <a:r>
              <a:rPr lang="en-US" sz="1000" b="0" dirty="0">
                <a:solidFill>
                  <a:srgbClr val="800080"/>
                </a:solidFill>
                <a:latin typeface="Courier New" panose="02070309020205020404" pitchFamily="49" charset="0"/>
              </a:rPr>
              <a:t>"WITHIN RANGE"</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QUIT;</a:t>
            </a:r>
          </a:p>
          <a:p>
            <a:pPr>
              <a:lnSpc>
                <a:spcPct val="120000"/>
              </a:lnSpc>
              <a:spcAft>
                <a:spcPts val="0"/>
              </a:spcAft>
            </a:pPr>
            <a:r>
              <a:rPr lang="it-IT" sz="1000" b="0" dirty="0">
                <a:solidFill>
                  <a:srgbClr val="000000"/>
                </a:solidFill>
                <a:latin typeface="Courier New" panose="02070309020205020404" pitchFamily="49" charset="0"/>
              </a:rPr>
              <a:t>  PROC PRINT DATA=RIMA.DATA_03;</a:t>
            </a:r>
          </a:p>
          <a:p>
            <a:pPr>
              <a:lnSpc>
                <a:spcPct val="120000"/>
              </a:lnSpc>
              <a:spcAft>
                <a:spcPts val="0"/>
              </a:spcAft>
            </a:pPr>
            <a:r>
              <a:rPr lang="en-IN" sz="1000" b="0" dirty="0">
                <a:solidFill>
                  <a:srgbClr val="000000"/>
                </a:solidFill>
                <a:latin typeface="Courier New" panose="02070309020205020404" pitchFamily="49" charset="0"/>
              </a:rPr>
              <a:t>  RUN;</a:t>
            </a:r>
          </a:p>
          <a:p>
            <a:pPr>
              <a:lnSpc>
                <a:spcPct val="120000"/>
              </a:lnSpc>
              <a:spcAft>
                <a:spcPts val="0"/>
              </a:spcAft>
            </a:pPr>
            <a:r>
              <a:rPr lang="en-IN" sz="1000" b="1" dirty="0">
                <a:solidFill>
                  <a:srgbClr val="000080"/>
                </a:solidFill>
                <a:latin typeface="Courier New" panose="02070309020205020404" pitchFamily="49" charset="0"/>
              </a:rPr>
              <a:t>  %MEND</a:t>
            </a:r>
            <a:r>
              <a:rPr lang="en-IN" sz="1000" b="0" dirty="0">
                <a:solidFill>
                  <a:srgbClr val="000000"/>
                </a:solidFill>
                <a:latin typeface="Courier New" panose="02070309020205020404" pitchFamily="49" charset="0"/>
              </a:rPr>
              <a:t> OUTLIER;</a:t>
            </a:r>
          </a:p>
          <a:p>
            <a:pPr>
              <a:lnSpc>
                <a:spcPct val="120000"/>
              </a:lnSpc>
              <a:spcAft>
                <a:spcPts val="0"/>
              </a:spcAft>
            </a:pPr>
            <a:r>
              <a:rPr lang="en-IN" sz="1000" dirty="0">
                <a:solidFill>
                  <a:srgbClr val="000000"/>
                </a:solidFill>
                <a:latin typeface="Courier New" panose="02070309020205020404" pitchFamily="49" charset="0"/>
              </a:rPr>
              <a:t>  %</a:t>
            </a:r>
            <a:r>
              <a:rPr lang="en-IN" sz="1000" b="1" i="1" dirty="0">
                <a:solidFill>
                  <a:srgbClr val="000000"/>
                </a:solidFill>
                <a:latin typeface="Courier New" panose="02070309020205020404" pitchFamily="49" charset="0"/>
              </a:rPr>
              <a:t>OUTLIER</a:t>
            </a:r>
            <a:r>
              <a:rPr lang="en-IN" sz="1000" b="0" i="0" dirty="0">
                <a:solidFill>
                  <a:srgbClr val="000000"/>
                </a:solidFill>
                <a:latin typeface="Courier New" panose="02070309020205020404" pitchFamily="49" charset="0"/>
              </a:rPr>
              <a:t>(DATA= , VARNAME= );</a:t>
            </a:r>
            <a:endParaRPr lang="en-IN"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dirty="0">
                <a:solidFill>
                  <a:srgbClr val="008000"/>
                </a:solidFill>
                <a:latin typeface="Courier New" panose="02070309020205020404" pitchFamily="49" charset="0"/>
              </a:rPr>
              <a:t>/*DATA TRANSFORMATION: CONTINUOUS TO CATEGORICAL VARIABLES*/</a:t>
            </a:r>
            <a:endParaRPr lang="en-IN" sz="1000" dirty="0">
              <a:solidFill>
                <a:srgbClr val="000000"/>
              </a:solidFill>
              <a:latin typeface="Courier New" panose="02070309020205020404" pitchFamily="49" charset="0"/>
            </a:endParaRPr>
          </a:p>
          <a:p>
            <a:pPr>
              <a:lnSpc>
                <a:spcPct val="120000"/>
              </a:lnSpc>
              <a:spcAft>
                <a:spcPts val="0"/>
              </a:spcAft>
            </a:pPr>
            <a:endParaRPr lang="en-IN" sz="1000" dirty="0">
              <a:solidFill>
                <a:srgbClr val="000000"/>
              </a:solidFill>
              <a:latin typeface="Courier New" panose="02070309020205020404" pitchFamily="49" charset="0"/>
            </a:endParaRPr>
          </a:p>
          <a:p>
            <a:pPr>
              <a:lnSpc>
                <a:spcPct val="120000"/>
              </a:lnSpc>
              <a:spcAft>
                <a:spcPts val="0"/>
              </a:spcAft>
            </a:pPr>
            <a:r>
              <a:rPr lang="en-IN" sz="1000" b="1" dirty="0">
                <a:solidFill>
                  <a:srgbClr val="000080"/>
                </a:solidFill>
                <a:latin typeface="Courier New" panose="02070309020205020404" pitchFamily="49" charset="0"/>
              </a:rPr>
              <a:t>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MEANS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 = RIMA.DATA_04 </a:t>
            </a:r>
            <a:r>
              <a:rPr lang="en-IN" sz="1000" b="0" dirty="0">
                <a:solidFill>
                  <a:srgbClr val="0000FF"/>
                </a:solidFill>
                <a:latin typeface="Courier New" panose="02070309020205020404" pitchFamily="49" charset="0"/>
              </a:rPr>
              <a:t>MAXDEC</a:t>
            </a:r>
            <a:r>
              <a:rPr lang="en-IN" sz="1000" b="0" dirty="0">
                <a:solidFill>
                  <a:srgbClr val="000000"/>
                </a:solidFill>
                <a:latin typeface="Courier New" panose="02070309020205020404" pitchFamily="49" charset="0"/>
              </a:rPr>
              <a:t>=</a:t>
            </a:r>
            <a:r>
              <a:rPr lang="en-IN" sz="1000" b="1" dirty="0">
                <a:solidFill>
                  <a:srgbClr val="008080"/>
                </a:solidFill>
                <a:latin typeface="Courier New" panose="02070309020205020404" pitchFamily="49" charset="0"/>
              </a:rPr>
              <a:t>1</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N</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NMISS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MIN</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MAX</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RANGE</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VAR</a:t>
            </a:r>
            <a:r>
              <a:rPr lang="en-IN" sz="1000" b="0" dirty="0">
                <a:solidFill>
                  <a:srgbClr val="000000"/>
                </a:solidFill>
                <a:latin typeface="Courier New" panose="02070309020205020404" pitchFamily="49" charset="0"/>
              </a:rPr>
              <a:t> MONTHLYMINUTES;</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FORMAT</a:t>
            </a:r>
            <a:r>
              <a:rPr lang="en-IN" sz="1000" b="0" dirty="0">
                <a:solidFill>
                  <a:srgbClr val="000000"/>
                </a:solidFill>
                <a:latin typeface="Courier New" panose="02070309020205020404" pitchFamily="49" charset="0"/>
              </a:rPr>
              <a:t> ; </a:t>
            </a:r>
          </a:p>
          <a:p>
            <a:pPr>
              <a:lnSpc>
                <a:spcPct val="120000"/>
              </a:lnSpc>
              <a:spcAft>
                <a:spcPts val="0"/>
              </a:spcAft>
            </a:pPr>
            <a:r>
              <a:rPr lang="en-US" sz="1000" b="0" dirty="0">
                <a:solidFill>
                  <a:srgbClr val="0000FF"/>
                </a:solidFill>
                <a:latin typeface="Courier New" panose="02070309020205020404" pitchFamily="49" charset="0"/>
              </a:rPr>
              <a:t>VALUE</a:t>
            </a:r>
            <a:r>
              <a:rPr lang="en-US" sz="1000" b="0" dirty="0">
                <a:solidFill>
                  <a:srgbClr val="000000"/>
                </a:solidFill>
                <a:latin typeface="Courier New" panose="02070309020205020404" pitchFamily="49" charset="0"/>
              </a:rPr>
              <a:t> REV  LOW- </a:t>
            </a:r>
            <a:r>
              <a:rPr lang="en-US" sz="1000" b="1" dirty="0">
                <a:solidFill>
                  <a:srgbClr val="008080"/>
                </a:solidFill>
                <a:latin typeface="Courier New" panose="02070309020205020404" pitchFamily="49" charset="0"/>
              </a:rPr>
              <a:t>300</a:t>
            </a:r>
            <a:r>
              <a:rPr lang="en-US" sz="1000" b="0" dirty="0">
                <a:solidFill>
                  <a:srgbClr val="000000"/>
                </a:solidFill>
                <a:latin typeface="Courier New" panose="02070309020205020404" pitchFamily="49" charset="0"/>
              </a:rPr>
              <a:t> = </a:t>
            </a:r>
            <a:r>
              <a:rPr lang="en-US" sz="1000" b="0" dirty="0">
                <a:solidFill>
                  <a:srgbClr val="800080"/>
                </a:solidFill>
                <a:latin typeface="Courier New" panose="02070309020205020404" pitchFamily="49" charset="0"/>
              </a:rPr>
              <a:t>"LOW"</a:t>
            </a:r>
            <a:endParaRPr lang="en-US"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8080"/>
                </a:solidFill>
                <a:latin typeface="Courier New" panose="02070309020205020404" pitchFamily="49" charset="0"/>
              </a:rPr>
              <a:t>301</a:t>
            </a:r>
            <a:r>
              <a:rPr lang="en-IN" sz="1000" b="0" dirty="0">
                <a:solidFill>
                  <a:srgbClr val="000000"/>
                </a:solidFill>
                <a:latin typeface="Courier New" panose="02070309020205020404" pitchFamily="49" charset="0"/>
              </a:rPr>
              <a:t>- </a:t>
            </a:r>
            <a:r>
              <a:rPr lang="en-IN" sz="1000" b="1" dirty="0">
                <a:solidFill>
                  <a:srgbClr val="008080"/>
                </a:solidFill>
                <a:latin typeface="Courier New" panose="02070309020205020404" pitchFamily="49" charset="0"/>
              </a:rPr>
              <a:t>800</a:t>
            </a:r>
            <a:r>
              <a:rPr lang="en-IN" sz="1000" b="0" dirty="0">
                <a:solidFill>
                  <a:srgbClr val="000000"/>
                </a:solidFill>
                <a:latin typeface="Courier New" panose="02070309020205020404" pitchFamily="49" charset="0"/>
              </a:rPr>
              <a:t> = </a:t>
            </a:r>
            <a:r>
              <a:rPr lang="en-IN" sz="1000" b="0" dirty="0">
                <a:solidFill>
                  <a:srgbClr val="800080"/>
                </a:solidFill>
                <a:latin typeface="Courier New" panose="02070309020205020404" pitchFamily="49" charset="0"/>
              </a:rPr>
              <a:t>"MEDIUM"</a:t>
            </a: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8080"/>
                </a:solidFill>
                <a:latin typeface="Courier New" panose="02070309020205020404" pitchFamily="49" charset="0"/>
              </a:rPr>
              <a:t>800</a:t>
            </a:r>
            <a:r>
              <a:rPr lang="en-IN" sz="1000" b="0" dirty="0">
                <a:solidFill>
                  <a:srgbClr val="000000"/>
                </a:solidFill>
                <a:latin typeface="Courier New" panose="02070309020205020404" pitchFamily="49" charset="0"/>
              </a:rPr>
              <a:t>- HIGH  = </a:t>
            </a:r>
            <a:r>
              <a:rPr lang="en-IN" sz="1000" b="0" dirty="0">
                <a:solidFill>
                  <a:srgbClr val="800080"/>
                </a:solidFill>
                <a:latin typeface="Courier New" panose="02070309020205020404" pitchFamily="49" charset="0"/>
              </a:rPr>
              <a:t>"HIGH"</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%LET</a:t>
            </a:r>
            <a:r>
              <a:rPr lang="en-IN" sz="1000" b="0" dirty="0">
                <a:solidFill>
                  <a:srgbClr val="000000"/>
                </a:solidFill>
                <a:latin typeface="Courier New" panose="02070309020205020404" pitchFamily="49" charset="0"/>
              </a:rPr>
              <a:t> DSN = RIMA.DATA_04;</a:t>
            </a:r>
          </a:p>
          <a:p>
            <a:pPr>
              <a:lnSpc>
                <a:spcPct val="120000"/>
              </a:lnSpc>
              <a:spcAft>
                <a:spcPts val="0"/>
              </a:spcAft>
            </a:pPr>
            <a:r>
              <a:rPr lang="en-IN" sz="1000" b="0" dirty="0">
                <a:solidFill>
                  <a:srgbClr val="0000FF"/>
                </a:solidFill>
                <a:latin typeface="Courier New" panose="02070309020205020404" pitchFamily="49" charset="0"/>
              </a:rPr>
              <a:t>%LET</a:t>
            </a:r>
            <a:r>
              <a:rPr lang="en-IN" sz="1000" b="0" dirty="0">
                <a:solidFill>
                  <a:srgbClr val="000000"/>
                </a:solidFill>
                <a:latin typeface="Courier New" panose="02070309020205020404" pitchFamily="49" charset="0"/>
              </a:rPr>
              <a:t> VAR1 = MONTHLYMINUTES;</a:t>
            </a:r>
          </a:p>
          <a:p>
            <a:pPr>
              <a:lnSpc>
                <a:spcPct val="120000"/>
              </a:lnSpc>
              <a:spcAft>
                <a:spcPts val="0"/>
              </a:spcAft>
            </a:pPr>
            <a:r>
              <a:rPr lang="en-IN" sz="1000" b="0" dirty="0">
                <a:solidFill>
                  <a:srgbClr val="0000FF"/>
                </a:solidFill>
                <a:latin typeface="Courier New" panose="02070309020205020404" pitchFamily="49" charset="0"/>
              </a:rPr>
              <a:t>%LET</a:t>
            </a:r>
            <a:r>
              <a:rPr lang="en-IN" sz="1000" b="0" dirty="0">
                <a:solidFill>
                  <a:srgbClr val="000000"/>
                </a:solidFill>
                <a:latin typeface="Courier New" panose="02070309020205020404" pitchFamily="49" charset="0"/>
              </a:rPr>
              <a:t> VAR2 = CHURN;</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FF"/>
                </a:solidFill>
                <a:latin typeface="Courier New" panose="02070309020205020404" pitchFamily="49" charset="0"/>
              </a:rPr>
              <a:t>ODS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PDF</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FILE</a:t>
            </a:r>
            <a:r>
              <a:rPr lang="en-IN" sz="1000" b="0" dirty="0">
                <a:solidFill>
                  <a:srgbClr val="000000"/>
                </a:solidFill>
                <a:latin typeface="Courier New" panose="02070309020205020404" pitchFamily="49" charset="0"/>
              </a:rPr>
              <a:t> = </a:t>
            </a:r>
            <a:r>
              <a:rPr lang="en-IN" sz="1000" b="0" dirty="0">
                <a:solidFill>
                  <a:srgbClr val="800080"/>
                </a:solidFill>
                <a:latin typeface="Courier New" panose="02070309020205020404" pitchFamily="49" charset="0"/>
              </a:rPr>
              <a:t>"C:\Users\Veena Nigam\Desktop\SAS Documents\PROJECT\IMAGES.PDF"</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FREQ</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 = &amp;DSN;</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"RELATIONSHIP BETWEEN &amp;VAR1. AND &amp;VAR2."</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TABLE</a:t>
            </a:r>
            <a:r>
              <a:rPr lang="en-IN" sz="1000" b="0" dirty="0">
                <a:solidFill>
                  <a:srgbClr val="000000"/>
                </a:solidFill>
                <a:latin typeface="Courier New" panose="02070309020205020404" pitchFamily="49" charset="0"/>
              </a:rPr>
              <a:t> &amp;</a:t>
            </a:r>
            <a:r>
              <a:rPr lang="en-IN" sz="1000" b="0" dirty="0">
                <a:solidFill>
                  <a:srgbClr val="008080"/>
                </a:solidFill>
                <a:latin typeface="Courier New" panose="02070309020205020404" pitchFamily="49" charset="0"/>
              </a:rPr>
              <a:t>VAR1.</a:t>
            </a:r>
            <a:r>
              <a:rPr lang="en-IN" sz="1000" b="0" dirty="0">
                <a:solidFill>
                  <a:srgbClr val="000000"/>
                </a:solidFill>
                <a:latin typeface="Courier New" panose="02070309020205020404" pitchFamily="49" charset="0"/>
              </a:rPr>
              <a:t> * &amp;</a:t>
            </a:r>
            <a:r>
              <a:rPr lang="en-IN" sz="1000" b="0" dirty="0">
                <a:solidFill>
                  <a:srgbClr val="008080"/>
                </a:solidFill>
                <a:latin typeface="Courier New" panose="02070309020205020404" pitchFamily="49" charset="0"/>
              </a:rPr>
              <a:t>VAR2.</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CHISQ</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NOROW</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NOCOL</a:t>
            </a:r>
            <a:r>
              <a:rPr lang="en-IN" sz="1000" b="0" dirty="0">
                <a:solidFill>
                  <a:srgbClr val="000000"/>
                </a:solidFill>
                <a:latin typeface="Courier New" panose="02070309020205020404" pitchFamily="49" charset="0"/>
              </a:rPr>
              <a:t> ;</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FORMAT</a:t>
            </a:r>
            <a:r>
              <a:rPr lang="en-IN" sz="1000" b="0" dirty="0">
                <a:solidFill>
                  <a:srgbClr val="000000"/>
                </a:solidFill>
                <a:latin typeface="Courier New" panose="02070309020205020404" pitchFamily="49" charset="0"/>
              </a:rPr>
              <a:t> &amp;</a:t>
            </a:r>
            <a:r>
              <a:rPr lang="en-IN" sz="1000" b="0" dirty="0">
                <a:solidFill>
                  <a:srgbClr val="008080"/>
                </a:solidFill>
                <a:latin typeface="Courier New" panose="02070309020205020404" pitchFamily="49" charset="0"/>
              </a:rPr>
              <a:t>VAR1.</a:t>
            </a:r>
            <a:r>
              <a:rPr lang="en-IN" sz="1000" b="0" dirty="0">
                <a:solidFill>
                  <a:srgbClr val="000000"/>
                </a:solidFill>
                <a:latin typeface="Courier New" panose="02070309020205020404" pitchFamily="49" charset="0"/>
              </a:rPr>
              <a:t> </a:t>
            </a:r>
            <a:r>
              <a:rPr lang="en-IN" sz="1000" b="0" dirty="0">
                <a:solidFill>
                  <a:srgbClr val="008080"/>
                </a:solidFill>
                <a:latin typeface="Courier New" panose="02070309020205020404" pitchFamily="49" charset="0"/>
              </a:rPr>
              <a:t>REV.</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SGPLOT</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 = &amp;DSN;</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"RELATIONSHIP BETWEEN &amp;VAR1. AND &amp;VAR2."</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VBAR</a:t>
            </a:r>
            <a:r>
              <a:rPr lang="en-IN" sz="1000" b="0" dirty="0">
                <a:solidFill>
                  <a:srgbClr val="000000"/>
                </a:solidFill>
                <a:latin typeface="Courier New" panose="02070309020205020404" pitchFamily="49" charset="0"/>
              </a:rPr>
              <a:t> &amp;</a:t>
            </a:r>
            <a:r>
              <a:rPr lang="en-IN" sz="1000" b="0" dirty="0">
                <a:solidFill>
                  <a:srgbClr val="008080"/>
                </a:solidFill>
                <a:latin typeface="Courier New" panose="02070309020205020404" pitchFamily="49" charset="0"/>
              </a:rPr>
              <a:t>VAR1.</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GROUP</a:t>
            </a:r>
            <a:r>
              <a:rPr lang="en-IN" sz="1000" b="0" dirty="0">
                <a:solidFill>
                  <a:srgbClr val="000000"/>
                </a:solidFill>
                <a:latin typeface="Courier New" panose="02070309020205020404" pitchFamily="49" charset="0"/>
              </a:rPr>
              <a:t> = &amp;</a:t>
            </a:r>
            <a:r>
              <a:rPr lang="en-IN" sz="1000" b="0" dirty="0">
                <a:solidFill>
                  <a:srgbClr val="008080"/>
                </a:solidFill>
                <a:latin typeface="Courier New" panose="02070309020205020404" pitchFamily="49" charset="0"/>
              </a:rPr>
              <a:t>VAR2.</a:t>
            </a:r>
            <a:r>
              <a:rPr lang="en-IN" sz="1000" b="0" dirty="0">
                <a:solidFill>
                  <a:srgbClr val="000000"/>
                </a:solidFill>
                <a:latin typeface="Courier New" panose="02070309020205020404" pitchFamily="49" charset="0"/>
              </a:rPr>
              <a:t> ;</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FORMAT</a:t>
            </a:r>
            <a:r>
              <a:rPr lang="en-IN" sz="1000" b="0" dirty="0">
                <a:solidFill>
                  <a:srgbClr val="000000"/>
                </a:solidFill>
                <a:latin typeface="Courier New" panose="02070309020205020404" pitchFamily="49" charset="0"/>
              </a:rPr>
              <a:t> &amp;</a:t>
            </a:r>
            <a:r>
              <a:rPr lang="en-IN" sz="1000" b="0" dirty="0">
                <a:solidFill>
                  <a:srgbClr val="008080"/>
                </a:solidFill>
                <a:latin typeface="Courier New" panose="02070309020205020404" pitchFamily="49" charset="0"/>
              </a:rPr>
              <a:t>VAR1.</a:t>
            </a:r>
            <a:r>
              <a:rPr lang="en-IN" sz="1000" b="0" dirty="0">
                <a:solidFill>
                  <a:srgbClr val="000000"/>
                </a:solidFill>
                <a:latin typeface="Courier New" panose="02070309020205020404" pitchFamily="49" charset="0"/>
              </a:rPr>
              <a:t> </a:t>
            </a:r>
            <a:r>
              <a:rPr lang="en-IN" sz="1000" b="0" dirty="0">
                <a:solidFill>
                  <a:srgbClr val="008080"/>
                </a:solidFill>
                <a:latin typeface="Courier New" panose="02070309020205020404" pitchFamily="49" charset="0"/>
              </a:rPr>
              <a:t>REV.</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QUIT</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ODS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PDF</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CLOSE</a:t>
            </a:r>
            <a:r>
              <a:rPr lang="en-IN" sz="1000" b="0" dirty="0">
                <a:solidFill>
                  <a:srgbClr val="000000"/>
                </a:solidFill>
                <a:latin typeface="Courier New" panose="02070309020205020404" pitchFamily="49" charset="0"/>
              </a:rPr>
              <a:t>;</a:t>
            </a:r>
          </a:p>
          <a:p>
            <a:endParaRPr lang="en-IN"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spcAft>
                <a:spcPts val="0"/>
              </a:spcAft>
            </a:pPr>
            <a:endParaRPr lang="en-IN" sz="1000" dirty="0"/>
          </a:p>
        </p:txBody>
      </p:sp>
      <p:cxnSp>
        <p:nvCxnSpPr>
          <p:cNvPr id="6" name="Straight Connector 5">
            <a:extLst>
              <a:ext uri="{FF2B5EF4-FFF2-40B4-BE49-F238E27FC236}">
                <a16:creationId xmlns:a16="http://schemas.microsoft.com/office/drawing/2014/main" id="{36E2F72F-A696-43D8-AF60-5AE61579B9B5}"/>
              </a:ext>
            </a:extLst>
          </p:cNvPr>
          <p:cNvCxnSpPr>
            <a:cxnSpLocks/>
          </p:cNvCxnSpPr>
          <p:nvPr/>
        </p:nvCxnSpPr>
        <p:spPr>
          <a:xfrm>
            <a:off x="4244636" y="256382"/>
            <a:ext cx="0" cy="6345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2A3D2-2315-40C6-9633-BC7F3A32DBCB}"/>
              </a:ext>
            </a:extLst>
          </p:cNvPr>
          <p:cNvCxnSpPr>
            <a:cxnSpLocks/>
          </p:cNvCxnSpPr>
          <p:nvPr/>
        </p:nvCxnSpPr>
        <p:spPr>
          <a:xfrm>
            <a:off x="8149886" y="256382"/>
            <a:ext cx="0" cy="63452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44C201F-0D47-4759-A009-1FA55ED2DBD0}"/>
              </a:ext>
            </a:extLst>
          </p:cNvPr>
          <p:cNvCxnSpPr>
            <a:cxnSpLocks/>
          </p:cNvCxnSpPr>
          <p:nvPr/>
        </p:nvCxnSpPr>
        <p:spPr>
          <a:xfrm>
            <a:off x="210344" y="1819275"/>
            <a:ext cx="40342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858A5EA-FA12-4B0E-81FD-C402ADB19C3A}"/>
              </a:ext>
            </a:extLst>
          </p:cNvPr>
          <p:cNvCxnSpPr>
            <a:cxnSpLocks/>
          </p:cNvCxnSpPr>
          <p:nvPr/>
        </p:nvCxnSpPr>
        <p:spPr>
          <a:xfrm>
            <a:off x="210344" y="3038475"/>
            <a:ext cx="40342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0005A2A-0F1B-4EBB-9899-7101A7544ACE}"/>
              </a:ext>
            </a:extLst>
          </p:cNvPr>
          <p:cNvCxnSpPr>
            <a:cxnSpLocks/>
          </p:cNvCxnSpPr>
          <p:nvPr/>
        </p:nvCxnSpPr>
        <p:spPr>
          <a:xfrm>
            <a:off x="210344" y="4362450"/>
            <a:ext cx="40342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CE46B2F-6810-491C-AFA1-3FF8CEFB94C9}"/>
              </a:ext>
            </a:extLst>
          </p:cNvPr>
          <p:cNvCxnSpPr>
            <a:cxnSpLocks/>
          </p:cNvCxnSpPr>
          <p:nvPr/>
        </p:nvCxnSpPr>
        <p:spPr>
          <a:xfrm>
            <a:off x="210344" y="5972175"/>
            <a:ext cx="39719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E29463E-0E85-4934-B4CA-7E5383E3B282}"/>
              </a:ext>
            </a:extLst>
          </p:cNvPr>
          <p:cNvCxnSpPr>
            <a:cxnSpLocks/>
          </p:cNvCxnSpPr>
          <p:nvPr/>
        </p:nvCxnSpPr>
        <p:spPr>
          <a:xfrm>
            <a:off x="4244636" y="1809750"/>
            <a:ext cx="3905250" cy="9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8F5AB3-BCB7-41AA-8A33-A1BA0290D953}"/>
              </a:ext>
            </a:extLst>
          </p:cNvPr>
          <p:cNvCxnSpPr>
            <a:cxnSpLocks/>
          </p:cNvCxnSpPr>
          <p:nvPr/>
        </p:nvCxnSpPr>
        <p:spPr>
          <a:xfrm>
            <a:off x="8149885" y="1819275"/>
            <a:ext cx="38941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592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F17A0AE-7F1D-4171-BAB8-D60F69C2642E}"/>
              </a:ext>
            </a:extLst>
          </p:cNvPr>
          <p:cNvSpPr>
            <a:spLocks noGrp="1"/>
          </p:cNvSpPr>
          <p:nvPr>
            <p:ph type="body" idx="4294967295"/>
          </p:nvPr>
        </p:nvSpPr>
        <p:spPr>
          <a:xfrm>
            <a:off x="85727" y="142875"/>
            <a:ext cx="11925298" cy="6526213"/>
          </a:xfrm>
          <a:solidFill>
            <a:schemeClr val="accent4">
              <a:lumMod val="20000"/>
              <a:lumOff val="80000"/>
            </a:schemeClr>
          </a:solidFill>
        </p:spPr>
        <p:txBody>
          <a:bodyPr numCol="3">
            <a:normAutofit fontScale="92500"/>
          </a:bodyPr>
          <a:lstStyle/>
          <a:p>
            <a:pPr>
              <a:lnSpc>
                <a:spcPct val="120000"/>
              </a:lnSpc>
              <a:spcAft>
                <a:spcPts val="0"/>
              </a:spcAft>
            </a:pPr>
            <a:r>
              <a:rPr lang="en-IN" sz="1000" dirty="0">
                <a:solidFill>
                  <a:srgbClr val="008000"/>
                </a:solidFill>
                <a:latin typeface="Courier New" panose="02070309020205020404" pitchFamily="49" charset="0"/>
              </a:rPr>
              <a:t>/*UNIVARIATE ANALYSIS*/</a:t>
            </a:r>
            <a:endParaRPr lang="en-IN" sz="1000" dirty="0">
              <a:solidFill>
                <a:srgbClr val="000000"/>
              </a:solidFill>
              <a:latin typeface="Courier New" panose="02070309020205020404" pitchFamily="49" charset="0"/>
            </a:endParaRPr>
          </a:p>
          <a:p>
            <a:pPr>
              <a:lnSpc>
                <a:spcPct val="120000"/>
              </a:lnSpc>
              <a:spcAft>
                <a:spcPts val="0"/>
              </a:spcAft>
            </a:pPr>
            <a:endParaRPr lang="en-IN" sz="1000" dirty="0">
              <a:solidFill>
                <a:srgbClr val="000000"/>
              </a:solidFill>
              <a:latin typeface="Courier New" panose="02070309020205020404" pitchFamily="49" charset="0"/>
            </a:endParaRPr>
          </a:p>
          <a:p>
            <a:pPr>
              <a:lnSpc>
                <a:spcPct val="120000"/>
              </a:lnSpc>
              <a:spcAft>
                <a:spcPts val="0"/>
              </a:spcAft>
            </a:pPr>
            <a:r>
              <a:rPr lang="en-IN" sz="1000" dirty="0">
                <a:solidFill>
                  <a:srgbClr val="0000FF"/>
                </a:solidFill>
                <a:latin typeface="Courier New" panose="02070309020205020404" pitchFamily="49" charset="0"/>
              </a:rPr>
              <a:t>ODS</a:t>
            </a:r>
            <a:r>
              <a:rPr lang="en-IN" sz="1000" dirty="0">
                <a:solidFill>
                  <a:srgbClr val="000000"/>
                </a:solidFill>
                <a:latin typeface="Courier New" panose="02070309020205020404" pitchFamily="49" charset="0"/>
              </a:rPr>
              <a:t> </a:t>
            </a:r>
            <a:r>
              <a:rPr lang="en-IN" sz="1000" dirty="0">
                <a:solidFill>
                  <a:srgbClr val="0000FF"/>
                </a:solidFill>
                <a:latin typeface="Courier New" panose="02070309020205020404" pitchFamily="49" charset="0"/>
              </a:rPr>
              <a:t>PDF</a:t>
            </a:r>
            <a:r>
              <a:rPr lang="en-IN" sz="1000" dirty="0">
                <a:solidFill>
                  <a:srgbClr val="000000"/>
                </a:solidFill>
                <a:latin typeface="Courier New" panose="02070309020205020404" pitchFamily="49" charset="0"/>
              </a:rPr>
              <a:t> </a:t>
            </a:r>
            <a:r>
              <a:rPr lang="en-IN" sz="1000" dirty="0">
                <a:solidFill>
                  <a:srgbClr val="0000FF"/>
                </a:solidFill>
                <a:latin typeface="Courier New" panose="02070309020205020404" pitchFamily="49" charset="0"/>
              </a:rPr>
              <a:t>FILE</a:t>
            </a:r>
            <a:r>
              <a:rPr lang="en-IN" sz="1000" dirty="0">
                <a:solidFill>
                  <a:srgbClr val="000000"/>
                </a:solidFill>
                <a:latin typeface="Courier New" panose="02070309020205020404" pitchFamily="49" charset="0"/>
              </a:rPr>
              <a:t> = </a:t>
            </a:r>
            <a:r>
              <a:rPr lang="en-IN" sz="1000" dirty="0">
                <a:solidFill>
                  <a:srgbClr val="800080"/>
                </a:solidFill>
                <a:latin typeface="Courier New" panose="02070309020205020404" pitchFamily="49" charset="0"/>
              </a:rPr>
              <a:t>"C:\Users\Veena Nigam\Desktop\SAS Documents\PROJECT\IMAGES.PDF"</a:t>
            </a:r>
            <a:r>
              <a:rPr lang="en-IN" sz="1000" dirty="0">
                <a:solidFill>
                  <a:srgbClr val="000000"/>
                </a:solidFill>
                <a:latin typeface="Courier New" panose="02070309020205020404" pitchFamily="49" charset="0"/>
              </a:rPr>
              <a:t>;</a:t>
            </a:r>
          </a:p>
          <a:p>
            <a:pPr>
              <a:lnSpc>
                <a:spcPct val="120000"/>
              </a:lnSpc>
              <a:spcAft>
                <a:spcPts val="0"/>
              </a:spcAft>
            </a:pPr>
            <a:r>
              <a:rPr lang="en-IN" sz="1000" b="1" dirty="0">
                <a:solidFill>
                  <a:srgbClr val="000000"/>
                </a:solidFill>
                <a:latin typeface="Courier New" panose="02070309020205020404" pitchFamily="49" charset="0"/>
              </a:rPr>
              <a:t>1) </a:t>
            </a:r>
            <a:r>
              <a:rPr lang="it-IT" sz="1000" b="1" dirty="0">
                <a:solidFill>
                  <a:srgbClr val="000080"/>
                </a:solidFill>
                <a:latin typeface="Courier New" panose="02070309020205020404" pitchFamily="49" charset="0"/>
              </a:rPr>
              <a:t>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UNIVARIATE</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 RIMA.Mr_03;</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"COMPREHENSIVE UNIVARIATE ANALYSIS OF MONTHLY REVENUE "</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VAR</a:t>
            </a:r>
            <a:r>
              <a:rPr lang="en-IN" sz="1000" b="0" dirty="0">
                <a:solidFill>
                  <a:srgbClr val="000000"/>
                </a:solidFill>
                <a:latin typeface="Courier New" panose="02070309020205020404" pitchFamily="49" charset="0"/>
              </a:rPr>
              <a:t> MonthlyRevenue;</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b="1" dirty="0">
                <a:solidFill>
                  <a:srgbClr val="000080"/>
                </a:solidFill>
                <a:latin typeface="Courier New" panose="02070309020205020404" pitchFamily="49" charset="0"/>
              </a:rPr>
              <a:t>2) 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GCHART</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 = RIMA.TELECO_FINAL;</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"DISTRIBUTION OF NEW CELL PHONE USERS"</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PIE</a:t>
            </a:r>
            <a:r>
              <a:rPr lang="en-IN" sz="1000" b="0" dirty="0">
                <a:solidFill>
                  <a:srgbClr val="000000"/>
                </a:solidFill>
                <a:latin typeface="Courier New" panose="02070309020205020404" pitchFamily="49" charset="0"/>
              </a:rPr>
              <a:t> NEWCELLPHONEUSER/ </a:t>
            </a:r>
            <a:r>
              <a:rPr lang="en-IN" sz="1000" b="0" dirty="0">
                <a:solidFill>
                  <a:srgbClr val="0000FF"/>
                </a:solidFill>
                <a:latin typeface="Courier New" panose="02070309020205020404" pitchFamily="49" charset="0"/>
              </a:rPr>
              <a:t>DISCRETE</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VALUE</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OUTSIDE</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PERCENT</a:t>
            </a:r>
            <a:r>
              <a:rPr lang="en-IN" sz="1000" b="0" dirty="0">
                <a:solidFill>
                  <a:srgbClr val="000000"/>
                </a:solidFill>
                <a:latin typeface="Courier New" panose="02070309020205020404" pitchFamily="49" charset="0"/>
              </a:rPr>
              <a:t> = </a:t>
            </a:r>
            <a:r>
              <a:rPr lang="en-IN" sz="1000" b="0" dirty="0">
                <a:solidFill>
                  <a:srgbClr val="0000FF"/>
                </a:solidFill>
                <a:latin typeface="Courier New" panose="02070309020205020404" pitchFamily="49" charset="0"/>
              </a:rPr>
              <a:t>INSIDE</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QUIT</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3) 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SGPLOT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 RIMA.TELECO;</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'DISTRIBUTION OF TOTAL RECURRING CHARGE'</a:t>
            </a:r>
            <a:r>
              <a:rPr lang="en-US"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HISTOGRAM</a:t>
            </a:r>
            <a:r>
              <a:rPr lang="en-US" sz="1000" b="0" dirty="0">
                <a:solidFill>
                  <a:srgbClr val="000000"/>
                </a:solidFill>
                <a:latin typeface="Courier New" panose="02070309020205020404" pitchFamily="49" charset="0"/>
              </a:rPr>
              <a:t> TOTALRECURRINGCHARGE/</a:t>
            </a:r>
            <a:r>
              <a:rPr lang="en-US" sz="1000" b="0" dirty="0">
                <a:solidFill>
                  <a:srgbClr val="0000FF"/>
                </a:solidFill>
                <a:latin typeface="Courier New" panose="02070309020205020404" pitchFamily="49" charset="0"/>
              </a:rPr>
              <a:t>FILLATTRS</a:t>
            </a:r>
            <a:r>
              <a:rPr lang="en-US" sz="1000" b="0" dirty="0">
                <a:solidFill>
                  <a:srgbClr val="000000"/>
                </a:solidFill>
                <a:latin typeface="Courier New" panose="02070309020205020404" pitchFamily="49" charset="0"/>
              </a:rPr>
              <a:t>=(</a:t>
            </a:r>
            <a:r>
              <a:rPr lang="en-US" sz="1000" b="0" dirty="0">
                <a:solidFill>
                  <a:srgbClr val="0000FF"/>
                </a:solidFill>
                <a:latin typeface="Courier New" panose="02070309020205020404" pitchFamily="49" charset="0"/>
              </a:rPr>
              <a:t>COLOR</a:t>
            </a:r>
            <a:r>
              <a:rPr lang="en-US" sz="1000" b="0" dirty="0">
                <a:solidFill>
                  <a:srgbClr val="000000"/>
                </a:solidFill>
                <a:latin typeface="Courier New" panose="02070309020205020404" pitchFamily="49" charset="0"/>
              </a:rPr>
              <a:t>=RED)   </a:t>
            </a:r>
            <a:r>
              <a:rPr lang="en-US" sz="1000" b="0" dirty="0">
                <a:solidFill>
                  <a:srgbClr val="0000FF"/>
                </a:solidFill>
                <a:latin typeface="Courier New" panose="02070309020205020404" pitchFamily="49" charset="0"/>
              </a:rPr>
              <a:t>SCALE</a:t>
            </a:r>
            <a:r>
              <a:rPr lang="en-US" sz="1000" b="0" dirty="0">
                <a:solidFill>
                  <a:srgbClr val="000000"/>
                </a:solidFill>
                <a:latin typeface="Courier New" panose="02070309020205020404" pitchFamily="49" charset="0"/>
              </a:rPr>
              <a:t>=PROPORTION;</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DENSITY</a:t>
            </a:r>
            <a:r>
              <a:rPr lang="en-IN" sz="1000" b="0" dirty="0">
                <a:solidFill>
                  <a:srgbClr val="000000"/>
                </a:solidFill>
                <a:latin typeface="Courier New" panose="02070309020205020404" pitchFamily="49" charset="0"/>
              </a:rPr>
              <a:t> TOTALRECURRINGCHARGE;</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4) 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SGPLOT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 RIMA.TELECO;</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'DISTRIBUTION OF MONTHLY REVENUE'</a:t>
            </a:r>
            <a:r>
              <a:rPr lang="en-US"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HISTOGRAM</a:t>
            </a:r>
            <a:r>
              <a:rPr lang="en-US" sz="1000" b="0" dirty="0">
                <a:solidFill>
                  <a:srgbClr val="000000"/>
                </a:solidFill>
                <a:latin typeface="Courier New" panose="02070309020205020404" pitchFamily="49" charset="0"/>
              </a:rPr>
              <a:t> MONTHLYREVENUE/</a:t>
            </a:r>
            <a:r>
              <a:rPr lang="en-US" sz="1000" b="0" dirty="0">
                <a:solidFill>
                  <a:srgbClr val="0000FF"/>
                </a:solidFill>
                <a:latin typeface="Courier New" panose="02070309020205020404" pitchFamily="49" charset="0"/>
              </a:rPr>
              <a:t>FILLATTRS</a:t>
            </a:r>
            <a:r>
              <a:rPr lang="en-US" sz="1000" b="0" dirty="0">
                <a:solidFill>
                  <a:srgbClr val="000000"/>
                </a:solidFill>
                <a:latin typeface="Courier New" panose="02070309020205020404" pitchFamily="49" charset="0"/>
              </a:rPr>
              <a:t>=(</a:t>
            </a:r>
            <a:r>
              <a:rPr lang="en-US" sz="1000" b="0" dirty="0">
                <a:solidFill>
                  <a:srgbClr val="0000FF"/>
                </a:solidFill>
                <a:latin typeface="Courier New" panose="02070309020205020404" pitchFamily="49" charset="0"/>
              </a:rPr>
              <a:t>COLOR</a:t>
            </a:r>
            <a:r>
              <a:rPr lang="en-US" sz="1000" b="0" dirty="0">
                <a:solidFill>
                  <a:srgbClr val="000000"/>
                </a:solidFill>
                <a:latin typeface="Courier New" panose="02070309020205020404" pitchFamily="49" charset="0"/>
              </a:rPr>
              <a:t>=RED)</a:t>
            </a:r>
            <a:r>
              <a:rPr lang="en-US" sz="1000" b="0" dirty="0">
                <a:solidFill>
                  <a:srgbClr val="0000FF"/>
                </a:solidFill>
                <a:latin typeface="Courier New" panose="02070309020205020404" pitchFamily="49" charset="0"/>
              </a:rPr>
              <a:t>SCALE</a:t>
            </a:r>
            <a:r>
              <a:rPr lang="en-US" sz="1000" b="0" dirty="0">
                <a:solidFill>
                  <a:srgbClr val="000000"/>
                </a:solidFill>
                <a:latin typeface="Courier New" panose="02070309020205020404" pitchFamily="49" charset="0"/>
              </a:rPr>
              <a:t>=PROPORTION;</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DENSITY</a:t>
            </a:r>
            <a:r>
              <a:rPr lang="en-IN" sz="1000" b="0" dirty="0">
                <a:solidFill>
                  <a:srgbClr val="000000"/>
                </a:solidFill>
                <a:latin typeface="Courier New" panose="02070309020205020404" pitchFamily="49" charset="0"/>
              </a:rPr>
              <a:t> MONTHLYREVENUE;</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ODS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PDF</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CLOSE</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8000"/>
                </a:solidFill>
                <a:latin typeface="Courier New" panose="02070309020205020404" pitchFamily="49" charset="0"/>
              </a:rPr>
              <a:t>/*BIVARIATE ANALYSIS*/</a:t>
            </a: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FF"/>
                </a:solidFill>
                <a:latin typeface="Courier New" panose="02070309020205020404" pitchFamily="49" charset="0"/>
              </a:rPr>
              <a:t>ODS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PDF</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FILE</a:t>
            </a:r>
            <a:r>
              <a:rPr lang="en-IN" sz="1000" b="0" dirty="0">
                <a:solidFill>
                  <a:srgbClr val="000000"/>
                </a:solidFill>
                <a:latin typeface="Courier New" panose="02070309020205020404" pitchFamily="49" charset="0"/>
              </a:rPr>
              <a:t> = </a:t>
            </a:r>
            <a:r>
              <a:rPr lang="en-IN" sz="1000" b="0" dirty="0">
                <a:solidFill>
                  <a:srgbClr val="800080"/>
                </a:solidFill>
                <a:latin typeface="Courier New" panose="02070309020205020404" pitchFamily="49" charset="0"/>
              </a:rPr>
              <a:t>"C:\Users\Veena Nigam\Desktop\SAS Documents\PROJECT\IMAGES.PDF"</a:t>
            </a:r>
            <a:r>
              <a:rPr lang="en-IN" sz="1000" b="0" dirty="0">
                <a:solidFill>
                  <a:srgbClr val="000000"/>
                </a:solidFill>
                <a:latin typeface="Courier New" panose="02070309020205020404" pitchFamily="49" charset="0"/>
              </a:rPr>
              <a:t>;</a:t>
            </a:r>
          </a:p>
          <a:p>
            <a:pPr>
              <a:lnSpc>
                <a:spcPct val="120000"/>
              </a:lnSpc>
              <a:spcAft>
                <a:spcPts val="0"/>
              </a:spcAft>
            </a:pPr>
            <a:r>
              <a:rPr lang="it-IT" sz="1000" b="1" dirty="0">
                <a:solidFill>
                  <a:srgbClr val="000080"/>
                </a:solidFill>
                <a:latin typeface="Courier New" panose="02070309020205020404" pitchFamily="49" charset="0"/>
              </a:rPr>
              <a:t>5) 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SGPLOT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 RIMA.TELECO_FINAL;</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800080"/>
                </a:solidFill>
                <a:latin typeface="Courier New" panose="02070309020205020404" pitchFamily="49" charset="0"/>
              </a:rPr>
              <a:t>'Customers with Dependents have lower churn rate'</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HBAR</a:t>
            </a:r>
            <a:r>
              <a:rPr lang="en-IN" sz="1000" b="0" dirty="0">
                <a:solidFill>
                  <a:srgbClr val="000000"/>
                </a:solidFill>
                <a:latin typeface="Courier New" panose="02070309020205020404" pitchFamily="49" charset="0"/>
              </a:rPr>
              <a:t> ChildrenInHH/</a:t>
            </a:r>
            <a:r>
              <a:rPr lang="en-IN" sz="1000" b="0" dirty="0">
                <a:solidFill>
                  <a:srgbClr val="0000FF"/>
                </a:solidFill>
                <a:latin typeface="Courier New" panose="02070309020205020404" pitchFamily="49" charset="0"/>
              </a:rPr>
              <a:t>GROUP</a:t>
            </a:r>
            <a:r>
              <a:rPr lang="en-IN" sz="1000" b="0" dirty="0">
                <a:solidFill>
                  <a:srgbClr val="000000"/>
                </a:solidFill>
                <a:latin typeface="Courier New" panose="02070309020205020404" pitchFamily="49" charset="0"/>
              </a:rPr>
              <a:t> = CHURN;</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QUIT</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6) 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SGPLOT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 RIMA.TELECO;</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800080"/>
                </a:solidFill>
                <a:latin typeface="Courier New" panose="02070309020205020404" pitchFamily="49" charset="0"/>
              </a:rPr>
              <a:t>'Customers with Dependents have lower churn rate'</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HBAR</a:t>
            </a:r>
            <a:r>
              <a:rPr lang="en-IN" sz="1000" b="0" dirty="0">
                <a:solidFill>
                  <a:srgbClr val="000000"/>
                </a:solidFill>
                <a:latin typeface="Courier New" panose="02070309020205020404" pitchFamily="49" charset="0"/>
              </a:rPr>
              <a:t> MARITALSTATUS/</a:t>
            </a:r>
            <a:r>
              <a:rPr lang="en-IN" sz="1000" b="0" dirty="0">
                <a:solidFill>
                  <a:srgbClr val="0000FF"/>
                </a:solidFill>
                <a:latin typeface="Courier New" panose="02070309020205020404" pitchFamily="49" charset="0"/>
              </a:rPr>
              <a:t>GROUP</a:t>
            </a:r>
            <a:r>
              <a:rPr lang="en-IN" sz="1000" b="0" dirty="0">
                <a:solidFill>
                  <a:srgbClr val="000000"/>
                </a:solidFill>
                <a:latin typeface="Courier New" panose="02070309020205020404" pitchFamily="49" charset="0"/>
              </a:rPr>
              <a:t> = CHURN;</a:t>
            </a: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QUIT</a:t>
            </a:r>
            <a:r>
              <a:rPr lang="en-IN" sz="1000" b="0" dirty="0">
                <a:solidFill>
                  <a:srgbClr val="000000"/>
                </a:solidFill>
                <a:latin typeface="Courier New" panose="02070309020205020404" pitchFamily="49" charset="0"/>
              </a:rPr>
              <a:t>;</a:t>
            </a:r>
          </a:p>
          <a:p>
            <a:pPr>
              <a:lnSpc>
                <a:spcPct val="120000"/>
              </a:lnSpc>
              <a:spcAft>
                <a:spcPts val="0"/>
              </a:spcAft>
            </a:pPr>
            <a:endParaRPr lang="it-IT" sz="1000" b="1" dirty="0">
              <a:solidFill>
                <a:srgbClr val="00008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7) 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sgplot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=RIMA.TELECO_FINAL;</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'EFFECT OF CREDIT RATING ON CHURN RATIO'</a:t>
            </a:r>
            <a:r>
              <a:rPr lang="en-US"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vbar</a:t>
            </a:r>
            <a:r>
              <a:rPr lang="en-US" sz="1000" b="0" dirty="0">
                <a:solidFill>
                  <a:srgbClr val="000000"/>
                </a:solidFill>
                <a:latin typeface="Courier New" panose="02070309020205020404" pitchFamily="49" charset="0"/>
              </a:rPr>
              <a:t> CreditRating/ </a:t>
            </a:r>
            <a:r>
              <a:rPr lang="en-US" sz="1000" b="0" dirty="0">
                <a:solidFill>
                  <a:srgbClr val="0000FF"/>
                </a:solidFill>
                <a:latin typeface="Courier New" panose="02070309020205020404" pitchFamily="49" charset="0"/>
              </a:rPr>
              <a:t>response</a:t>
            </a:r>
            <a:r>
              <a:rPr lang="en-US" sz="1000" b="0" dirty="0">
                <a:solidFill>
                  <a:srgbClr val="000000"/>
                </a:solidFill>
                <a:latin typeface="Courier New" panose="02070309020205020404" pitchFamily="49" charset="0"/>
              </a:rPr>
              <a:t>= AdjustmentsToCreditRating </a:t>
            </a:r>
            <a:r>
              <a:rPr lang="en-US" sz="1000" b="0" dirty="0">
                <a:solidFill>
                  <a:srgbClr val="0000FF"/>
                </a:solidFill>
                <a:latin typeface="Courier New" panose="02070309020205020404" pitchFamily="49" charset="0"/>
              </a:rPr>
              <a:t>group</a:t>
            </a:r>
            <a:r>
              <a:rPr lang="en-US" sz="1000" b="0" dirty="0">
                <a:solidFill>
                  <a:srgbClr val="000000"/>
                </a:solidFill>
                <a:latin typeface="Courier New" panose="02070309020205020404" pitchFamily="49" charset="0"/>
              </a:rPr>
              <a:t>=CHURN </a:t>
            </a:r>
            <a:r>
              <a:rPr lang="en-US" sz="1000" b="0" dirty="0">
                <a:solidFill>
                  <a:srgbClr val="0000FF"/>
                </a:solidFill>
                <a:latin typeface="Courier New" panose="02070309020205020404" pitchFamily="49" charset="0"/>
              </a:rPr>
              <a:t>groupdisplay</a:t>
            </a:r>
            <a:r>
              <a:rPr lang="en-US" sz="1000" b="0" dirty="0">
                <a:solidFill>
                  <a:srgbClr val="000000"/>
                </a:solidFill>
                <a:latin typeface="Courier New" panose="02070309020205020404" pitchFamily="49" charset="0"/>
              </a:rPr>
              <a:t>=cluster</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datalabel</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datalabelattrs</a:t>
            </a:r>
            <a:r>
              <a:rPr lang="en-IN" sz="1000" b="0" dirty="0">
                <a:solidFill>
                  <a:srgbClr val="000000"/>
                </a:solidFill>
                <a:latin typeface="Courier New" panose="02070309020205020404" pitchFamily="49" charset="0"/>
              </a:rPr>
              <a:t> = (</a:t>
            </a:r>
            <a:r>
              <a:rPr lang="en-IN" sz="1000" b="0" dirty="0">
                <a:solidFill>
                  <a:srgbClr val="0000FF"/>
                </a:solidFill>
                <a:latin typeface="Courier New" panose="02070309020205020404" pitchFamily="49" charset="0"/>
              </a:rPr>
              <a:t>weight</a:t>
            </a:r>
            <a:r>
              <a:rPr lang="en-IN" sz="1000" b="0" dirty="0">
                <a:solidFill>
                  <a:srgbClr val="000000"/>
                </a:solidFill>
                <a:latin typeface="Courier New" panose="02070309020205020404" pitchFamily="49" charset="0"/>
              </a:rPr>
              <a:t> = bold) </a:t>
            </a:r>
            <a:r>
              <a:rPr lang="en-IN" sz="1000" b="0" dirty="0">
                <a:solidFill>
                  <a:srgbClr val="0000FF"/>
                </a:solidFill>
                <a:latin typeface="Courier New" panose="02070309020205020404" pitchFamily="49" charset="0"/>
              </a:rPr>
              <a:t>dataskin</a:t>
            </a:r>
            <a:r>
              <a:rPr lang="en-IN" sz="1000" b="0" dirty="0">
                <a:solidFill>
                  <a:srgbClr val="000000"/>
                </a:solidFill>
                <a:latin typeface="Courier New" panose="02070309020205020404" pitchFamily="49" charset="0"/>
              </a:rPr>
              <a:t>=gloss; </a:t>
            </a:r>
            <a:r>
              <a:rPr lang="en-IN" sz="1000" b="0" dirty="0">
                <a:solidFill>
                  <a:srgbClr val="0000FF"/>
                </a:solidFill>
                <a:latin typeface="Courier New" panose="02070309020205020404" pitchFamily="49" charset="0"/>
              </a:rPr>
              <a:t>yaxis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grid</a:t>
            </a:r>
            <a:r>
              <a:rPr lang="en-IN"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b="1" dirty="0">
                <a:solidFill>
                  <a:srgbClr val="000080"/>
                </a:solidFill>
                <a:latin typeface="Courier New" panose="02070309020205020404" pitchFamily="49" charset="0"/>
              </a:rPr>
              <a:t>8) 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sgplot</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=RIMA.TELECO_FINAL </a:t>
            </a:r>
            <a:r>
              <a:rPr lang="en-IN" sz="1000" b="0" dirty="0">
                <a:solidFill>
                  <a:srgbClr val="0000FF"/>
                </a:solidFill>
                <a:latin typeface="Courier New" panose="02070309020205020404" pitchFamily="49" charset="0"/>
              </a:rPr>
              <a:t>noautolegend</a:t>
            </a:r>
            <a:r>
              <a:rPr lang="en-IN"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vbox</a:t>
            </a:r>
            <a:r>
              <a:rPr lang="en-US" sz="1000" b="0" dirty="0">
                <a:solidFill>
                  <a:srgbClr val="000000"/>
                </a:solidFill>
                <a:latin typeface="Courier New" panose="02070309020205020404" pitchFamily="49" charset="0"/>
              </a:rPr>
              <a:t> CURRENTEQUIPMENTDAYS / </a:t>
            </a:r>
            <a:r>
              <a:rPr lang="en-US" sz="1000" b="0" dirty="0">
                <a:solidFill>
                  <a:srgbClr val="0000FF"/>
                </a:solidFill>
                <a:latin typeface="Courier New" panose="02070309020205020404" pitchFamily="49" charset="0"/>
              </a:rPr>
              <a:t>category</a:t>
            </a:r>
            <a:r>
              <a:rPr lang="en-US" sz="1000" b="0" dirty="0">
                <a:solidFill>
                  <a:srgbClr val="000000"/>
                </a:solidFill>
                <a:latin typeface="Courier New" panose="02070309020205020404" pitchFamily="49" charset="0"/>
              </a:rPr>
              <a:t>= occupation </a:t>
            </a:r>
            <a:r>
              <a:rPr lang="en-US" sz="1000" b="0" dirty="0">
                <a:solidFill>
                  <a:srgbClr val="0000FF"/>
                </a:solidFill>
                <a:latin typeface="Courier New" panose="02070309020205020404" pitchFamily="49" charset="0"/>
              </a:rPr>
              <a:t>connect</a:t>
            </a:r>
            <a:r>
              <a:rPr lang="en-US" sz="1000" b="0" dirty="0">
                <a:solidFill>
                  <a:srgbClr val="000000"/>
                </a:solidFill>
                <a:latin typeface="Courier New" panose="02070309020205020404" pitchFamily="49" charset="0"/>
              </a:rPr>
              <a:t>=mean </a:t>
            </a:r>
            <a:r>
              <a:rPr lang="en-US" sz="1000" b="0" dirty="0">
                <a:solidFill>
                  <a:srgbClr val="0000FF"/>
                </a:solidFill>
                <a:latin typeface="Courier New" panose="02070309020205020404" pitchFamily="49" charset="0"/>
              </a:rPr>
              <a:t>connectattrs</a:t>
            </a:r>
            <a:r>
              <a:rPr lang="en-US" sz="1000" b="0" dirty="0">
                <a:solidFill>
                  <a:srgbClr val="000000"/>
                </a:solidFill>
                <a:latin typeface="Courier New" panose="02070309020205020404" pitchFamily="49" charset="0"/>
              </a:rPr>
              <a:t>=(</a:t>
            </a:r>
            <a:r>
              <a:rPr lang="en-US" sz="1000" b="0" dirty="0">
                <a:solidFill>
                  <a:srgbClr val="0000FF"/>
                </a:solidFill>
                <a:latin typeface="Courier New" panose="02070309020205020404" pitchFamily="49" charset="0"/>
              </a:rPr>
              <a:t>color</a:t>
            </a:r>
            <a:r>
              <a:rPr lang="en-US" sz="1000" b="0" dirty="0">
                <a:solidFill>
                  <a:srgbClr val="000000"/>
                </a:solidFill>
                <a:latin typeface="Courier New" panose="02070309020205020404" pitchFamily="49" charset="0"/>
              </a:rPr>
              <a:t>=RED </a:t>
            </a:r>
            <a:r>
              <a:rPr lang="en-US" sz="1000" b="0" dirty="0">
                <a:solidFill>
                  <a:srgbClr val="0000FF"/>
                </a:solidFill>
                <a:latin typeface="Courier New" panose="02070309020205020404" pitchFamily="49" charset="0"/>
              </a:rPr>
              <a:t>pattern</a:t>
            </a:r>
            <a:r>
              <a:rPr lang="en-US" sz="1000" b="0" dirty="0">
                <a:solidFill>
                  <a:srgbClr val="000000"/>
                </a:solidFill>
                <a:latin typeface="Courier New" panose="02070309020205020404" pitchFamily="49" charset="0"/>
              </a:rPr>
              <a:t>=mediumdash </a:t>
            </a:r>
            <a:r>
              <a:rPr lang="en-US" sz="1000" b="0" dirty="0">
                <a:solidFill>
                  <a:srgbClr val="0000FF"/>
                </a:solidFill>
                <a:latin typeface="Courier New" panose="02070309020205020404" pitchFamily="49" charset="0"/>
              </a:rPr>
              <a:t>thickness</a:t>
            </a:r>
            <a:r>
              <a:rPr lang="en-US" sz="1000" b="0" dirty="0">
                <a:solidFill>
                  <a:srgbClr val="000000"/>
                </a:solidFill>
                <a:latin typeface="Courier New" panose="02070309020205020404" pitchFamily="49" charset="0"/>
              </a:rPr>
              <a:t>=</a:t>
            </a:r>
            <a:r>
              <a:rPr lang="en-US" sz="1000" b="1" dirty="0">
                <a:solidFill>
                  <a:srgbClr val="008080"/>
                </a:solidFill>
                <a:latin typeface="Courier New" panose="02070309020205020404" pitchFamily="49" charset="0"/>
              </a:rPr>
              <a:t>1</a:t>
            </a:r>
            <a:r>
              <a:rPr lang="en-US"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meanattrs</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symbol</a:t>
            </a:r>
            <a:r>
              <a:rPr lang="en-IN" sz="1000" b="0" dirty="0">
                <a:solidFill>
                  <a:srgbClr val="000000"/>
                </a:solidFill>
                <a:latin typeface="Courier New" panose="02070309020205020404" pitchFamily="49" charset="0"/>
              </a:rPr>
              <a:t>=plus </a:t>
            </a:r>
            <a:r>
              <a:rPr lang="en-IN" sz="1000" b="0" dirty="0">
                <a:solidFill>
                  <a:srgbClr val="0000FF"/>
                </a:solidFill>
                <a:latin typeface="Courier New" panose="02070309020205020404" pitchFamily="49" charset="0"/>
              </a:rPr>
              <a:t>color</a:t>
            </a:r>
            <a:r>
              <a:rPr lang="en-IN" sz="1000" b="0" dirty="0">
                <a:solidFill>
                  <a:srgbClr val="000000"/>
                </a:solidFill>
                <a:latin typeface="Courier New" panose="02070309020205020404" pitchFamily="49" charset="0"/>
              </a:rPr>
              <a:t>=red </a:t>
            </a:r>
            <a:r>
              <a:rPr lang="en-IN" sz="1000" b="0" dirty="0">
                <a:solidFill>
                  <a:srgbClr val="0000FF"/>
                </a:solidFill>
                <a:latin typeface="Courier New" panose="02070309020205020404" pitchFamily="49" charset="0"/>
              </a:rPr>
              <a:t>size</a:t>
            </a:r>
            <a:r>
              <a:rPr lang="en-IN" sz="1000" b="0" dirty="0">
                <a:solidFill>
                  <a:srgbClr val="000000"/>
                </a:solidFill>
                <a:latin typeface="Courier New" panose="02070309020205020404" pitchFamily="49" charset="0"/>
              </a:rPr>
              <a:t>=</a:t>
            </a:r>
            <a:r>
              <a:rPr lang="en-IN" sz="1000" b="1" dirty="0">
                <a:solidFill>
                  <a:srgbClr val="008080"/>
                </a:solidFill>
                <a:latin typeface="Courier New" panose="02070309020205020404" pitchFamily="49" charset="0"/>
              </a:rPr>
              <a:t>20</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lineattrs</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color</a:t>
            </a:r>
            <a:r>
              <a:rPr lang="en-IN" sz="1000" b="0" dirty="0">
                <a:solidFill>
                  <a:srgbClr val="000000"/>
                </a:solidFill>
                <a:latin typeface="Courier New" panose="02070309020205020404" pitchFamily="49" charset="0"/>
              </a:rPr>
              <a:t>=RED)</a:t>
            </a:r>
            <a:r>
              <a:rPr lang="en-IN" sz="1000" b="0" dirty="0">
                <a:solidFill>
                  <a:srgbClr val="0000FF"/>
                </a:solidFill>
                <a:latin typeface="Courier New" panose="02070309020205020404" pitchFamily="49" charset="0"/>
              </a:rPr>
              <a:t>medianattrs</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color</a:t>
            </a:r>
            <a:r>
              <a:rPr lang="en-IN" sz="1000" b="0" dirty="0">
                <a:solidFill>
                  <a:srgbClr val="000000"/>
                </a:solidFill>
                <a:latin typeface="Courier New" panose="02070309020205020404" pitchFamily="49" charset="0"/>
              </a:rPr>
              <a:t>=RED) </a:t>
            </a:r>
            <a:r>
              <a:rPr lang="en-IN" sz="1000" b="0" dirty="0">
                <a:solidFill>
                  <a:srgbClr val="0000FF"/>
                </a:solidFill>
                <a:latin typeface="Courier New" panose="02070309020205020404" pitchFamily="49" charset="0"/>
              </a:rPr>
              <a:t>whiskerattrs</a:t>
            </a:r>
            <a:r>
              <a:rPr lang="en-IN" sz="1000" b="0" dirty="0">
                <a:solidFill>
                  <a:srgbClr val="000000"/>
                </a:solidFill>
                <a:latin typeface="Courier New" panose="02070309020205020404" pitchFamily="49" charset="0"/>
              </a:rPr>
              <a:t>=(</a:t>
            </a:r>
            <a:r>
              <a:rPr lang="en-IN" sz="1000" b="0" dirty="0">
                <a:solidFill>
                  <a:srgbClr val="0000FF"/>
                </a:solidFill>
                <a:latin typeface="Courier New" panose="02070309020205020404" pitchFamily="49" charset="0"/>
              </a:rPr>
              <a:t>color</a:t>
            </a:r>
            <a:r>
              <a:rPr lang="en-IN" sz="1000" b="0" dirty="0">
                <a:solidFill>
                  <a:srgbClr val="000000"/>
                </a:solidFill>
                <a:latin typeface="Courier New" panose="02070309020205020404" pitchFamily="49" charset="0"/>
              </a:rPr>
              <a:t>=RED)</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outlierattrs</a:t>
            </a:r>
            <a:r>
              <a:rPr lang="en-US" sz="1000" b="0" dirty="0">
                <a:solidFill>
                  <a:srgbClr val="000000"/>
                </a:solidFill>
                <a:latin typeface="Courier New" panose="02070309020205020404" pitchFamily="49" charset="0"/>
              </a:rPr>
              <a:t>=(</a:t>
            </a:r>
            <a:r>
              <a:rPr lang="en-US" sz="1000" b="0" dirty="0">
                <a:solidFill>
                  <a:srgbClr val="0000FF"/>
                </a:solidFill>
                <a:latin typeface="Courier New" panose="02070309020205020404" pitchFamily="49" charset="0"/>
              </a:rPr>
              <a:t>color</a:t>
            </a:r>
            <a:r>
              <a:rPr lang="en-US" sz="1000" b="0" dirty="0">
                <a:solidFill>
                  <a:srgbClr val="000000"/>
                </a:solidFill>
                <a:latin typeface="Courier New" panose="02070309020205020404" pitchFamily="49" charset="0"/>
              </a:rPr>
              <a:t>=green </a:t>
            </a:r>
            <a:r>
              <a:rPr lang="en-US" sz="1000" b="0" dirty="0">
                <a:solidFill>
                  <a:srgbClr val="0000FF"/>
                </a:solidFill>
                <a:latin typeface="Courier New" panose="02070309020205020404" pitchFamily="49" charset="0"/>
              </a:rPr>
              <a:t>symbol</a:t>
            </a:r>
            <a:r>
              <a:rPr lang="en-US" sz="1000" b="0" dirty="0">
                <a:solidFill>
                  <a:srgbClr val="000000"/>
                </a:solidFill>
                <a:latin typeface="Courier New" panose="02070309020205020404" pitchFamily="49" charset="0"/>
              </a:rPr>
              <a:t>=starfilled </a:t>
            </a:r>
            <a:r>
              <a:rPr lang="en-US" sz="1000" b="0" dirty="0">
                <a:solidFill>
                  <a:srgbClr val="0000FF"/>
                </a:solidFill>
                <a:latin typeface="Courier New" panose="02070309020205020404" pitchFamily="49" charset="0"/>
              </a:rPr>
              <a:t>size</a:t>
            </a:r>
            <a:r>
              <a:rPr lang="en-US" sz="1000" b="0" dirty="0">
                <a:solidFill>
                  <a:srgbClr val="000000"/>
                </a:solidFill>
                <a:latin typeface="Courier New" panose="02070309020205020404" pitchFamily="49" charset="0"/>
              </a:rPr>
              <a:t>=</a:t>
            </a:r>
            <a:r>
              <a:rPr lang="en-US" sz="1000" b="1" dirty="0">
                <a:solidFill>
                  <a:srgbClr val="008080"/>
                </a:solidFill>
                <a:latin typeface="Courier New" panose="02070309020205020404" pitchFamily="49" charset="0"/>
              </a:rPr>
              <a:t>12</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xaxis</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display</a:t>
            </a:r>
            <a:r>
              <a:rPr lang="en-US" sz="1000" b="0" dirty="0">
                <a:solidFill>
                  <a:srgbClr val="000000"/>
                </a:solidFill>
                <a:latin typeface="Courier New" panose="02070309020205020404" pitchFamily="49" charset="0"/>
              </a:rPr>
              <a:t>=(noline noticks nolabel);</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yaxis</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display</a:t>
            </a:r>
            <a:r>
              <a:rPr lang="en-US" sz="1000" b="0" dirty="0">
                <a:solidFill>
                  <a:srgbClr val="000000"/>
                </a:solidFill>
                <a:latin typeface="Courier New" panose="02070309020205020404" pitchFamily="49" charset="0"/>
              </a:rPr>
              <a:t>=(noline noticks) </a:t>
            </a:r>
            <a:r>
              <a:rPr lang="en-US" sz="1000" b="0" dirty="0">
                <a:solidFill>
                  <a:srgbClr val="0000FF"/>
                </a:solidFill>
                <a:latin typeface="Courier New" panose="02070309020205020404" pitchFamily="49" charset="0"/>
              </a:rPr>
              <a:t>labelattrs</a:t>
            </a:r>
            <a:r>
              <a:rPr lang="en-US" sz="1000" b="0" dirty="0">
                <a:solidFill>
                  <a:srgbClr val="000000"/>
                </a:solidFill>
                <a:latin typeface="Courier New" panose="02070309020205020404" pitchFamily="49" charset="0"/>
              </a:rPr>
              <a:t>=(</a:t>
            </a:r>
            <a:r>
              <a:rPr lang="en-US" sz="1000" b="0" dirty="0">
                <a:solidFill>
                  <a:srgbClr val="0000FF"/>
                </a:solidFill>
                <a:latin typeface="Courier New" panose="02070309020205020404" pitchFamily="49" charset="0"/>
              </a:rPr>
              <a:t>weight</a:t>
            </a:r>
            <a:r>
              <a:rPr lang="en-US" sz="1000" b="0" dirty="0">
                <a:solidFill>
                  <a:srgbClr val="000000"/>
                </a:solidFill>
                <a:latin typeface="Courier New" panose="02070309020205020404" pitchFamily="49" charset="0"/>
              </a:rPr>
              <a:t>=bold);</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title</a:t>
            </a:r>
            <a:r>
              <a:rPr lang="en-IN" sz="1000" b="0" dirty="0">
                <a:solidFill>
                  <a:srgbClr val="000000"/>
                </a:solidFill>
                <a:latin typeface="Courier New" panose="02070309020205020404" pitchFamily="49" charset="0"/>
              </a:rPr>
              <a:t>;</a:t>
            </a:r>
          </a:p>
          <a:p>
            <a:pPr>
              <a:lnSpc>
                <a:spcPct val="120000"/>
              </a:lnSpc>
              <a:spcAft>
                <a:spcPts val="0"/>
              </a:spcAft>
            </a:pPr>
            <a:endParaRPr lang="en-IN" sz="1000" b="1" dirty="0">
              <a:solidFill>
                <a:srgbClr val="000080"/>
              </a:solidFill>
              <a:latin typeface="Courier New" panose="02070309020205020404" pitchFamily="49" charset="0"/>
            </a:endParaRPr>
          </a:p>
          <a:p>
            <a:pPr>
              <a:lnSpc>
                <a:spcPct val="120000"/>
              </a:lnSpc>
              <a:spcAft>
                <a:spcPts val="0"/>
              </a:spcAft>
            </a:pPr>
            <a:r>
              <a:rPr lang="en-IN" sz="1000" b="1" dirty="0">
                <a:solidFill>
                  <a:srgbClr val="000080"/>
                </a:solidFill>
                <a:latin typeface="Courier New" panose="02070309020205020404" pitchFamily="49" charset="0"/>
              </a:rPr>
              <a:t>9) 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SQL</a:t>
            </a:r>
            <a:r>
              <a:rPr lang="en-IN" sz="1000" b="0" dirty="0">
                <a:solidFill>
                  <a:srgbClr val="000000"/>
                </a:solidFill>
                <a:latin typeface="Courier New" panose="02070309020205020404" pitchFamily="49" charset="0"/>
              </a:rPr>
              <a:t>;</a:t>
            </a:r>
          </a:p>
          <a:p>
            <a:pPr>
              <a:lnSpc>
                <a:spcPct val="120000"/>
              </a:lnSpc>
              <a:spcAft>
                <a:spcPts val="0"/>
              </a:spcAft>
            </a:pPr>
            <a:r>
              <a:rPr lang="en-US" sz="1000" b="0" dirty="0">
                <a:solidFill>
                  <a:srgbClr val="0000FF"/>
                </a:solidFill>
                <a:latin typeface="Courier New" panose="02070309020205020404" pitchFamily="49" charset="0"/>
              </a:rPr>
              <a:t>CREATE</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TABLE</a:t>
            </a:r>
            <a:r>
              <a:rPr lang="en-US" sz="1000" b="0" dirty="0">
                <a:solidFill>
                  <a:srgbClr val="000000"/>
                </a:solidFill>
                <a:latin typeface="Courier New" panose="02070309020205020404" pitchFamily="49" charset="0"/>
              </a:rPr>
              <a:t> RIMA.SCATTER </a:t>
            </a:r>
            <a:r>
              <a:rPr lang="en-US" sz="1000" b="0" dirty="0">
                <a:solidFill>
                  <a:srgbClr val="0000FF"/>
                </a:solidFill>
                <a:latin typeface="Courier New" panose="02070309020205020404" pitchFamily="49" charset="0"/>
              </a:rPr>
              <a:t>AS</a:t>
            </a:r>
            <a:endParaRPr lang="en-US"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FF"/>
                </a:solidFill>
                <a:latin typeface="Courier New" panose="02070309020205020404" pitchFamily="49" charset="0"/>
              </a:rPr>
              <a:t>SELECT</a:t>
            </a:r>
            <a:r>
              <a:rPr lang="en-IN" sz="1000" b="0" dirty="0">
                <a:solidFill>
                  <a:srgbClr val="000000"/>
                </a:solidFill>
                <a:latin typeface="Courier New" panose="02070309020205020404" pitchFamily="49" charset="0"/>
              </a:rPr>
              <a:t> DroppedCalls,BlockedCalls, </a:t>
            </a:r>
          </a:p>
          <a:p>
            <a:pPr>
              <a:lnSpc>
                <a:spcPct val="120000"/>
              </a:lnSpc>
              <a:spcAft>
                <a:spcPts val="0"/>
              </a:spcAft>
            </a:pPr>
            <a:r>
              <a:rPr lang="en-IN" sz="1000" b="0" dirty="0">
                <a:solidFill>
                  <a:srgbClr val="000000"/>
                </a:solidFill>
                <a:latin typeface="Courier New" panose="02070309020205020404" pitchFamily="49" charset="0"/>
              </a:rPr>
              <a:t>UnansweredCalls, RoamingCalls, Churn</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FROM</a:t>
            </a:r>
            <a:r>
              <a:rPr lang="en-IN" sz="1000" b="0" dirty="0">
                <a:solidFill>
                  <a:srgbClr val="000000"/>
                </a:solidFill>
                <a:latin typeface="Courier New" panose="02070309020205020404" pitchFamily="49" charset="0"/>
              </a:rPr>
              <a:t> RIMA.TELECO_FINAL;</a:t>
            </a:r>
          </a:p>
          <a:p>
            <a:pPr>
              <a:lnSpc>
                <a:spcPct val="120000"/>
              </a:lnSpc>
              <a:spcAft>
                <a:spcPts val="0"/>
              </a:spcAft>
            </a:pP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QUIT</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sgscatter</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rima.scatter;</a:t>
            </a:r>
          </a:p>
          <a:p>
            <a:pPr>
              <a:lnSpc>
                <a:spcPct val="120000"/>
              </a:lnSpc>
              <a:spcAft>
                <a:spcPts val="0"/>
              </a:spcAft>
            </a:pPr>
            <a:r>
              <a:rPr lang="en-US" sz="1000" b="0" dirty="0">
                <a:solidFill>
                  <a:srgbClr val="0000FF"/>
                </a:solidFill>
                <a:latin typeface="Courier New" panose="02070309020205020404" pitchFamily="49" charset="0"/>
              </a:rPr>
              <a:t>matrix</a:t>
            </a:r>
            <a:r>
              <a:rPr lang="en-US" sz="1000" b="0" dirty="0">
                <a:solidFill>
                  <a:srgbClr val="000000"/>
                </a:solidFill>
                <a:latin typeface="Courier New" panose="02070309020205020404" pitchFamily="49" charset="0"/>
              </a:rPr>
              <a:t> droppedcalls BlockedCalls UnansweredCalls RoamingCalls/</a:t>
            </a:r>
            <a:r>
              <a:rPr lang="en-US" sz="1000" b="0" dirty="0">
                <a:solidFill>
                  <a:srgbClr val="0000FF"/>
                </a:solidFill>
                <a:latin typeface="Courier New" panose="02070309020205020404" pitchFamily="49" charset="0"/>
              </a:rPr>
              <a:t>group</a:t>
            </a:r>
            <a:r>
              <a:rPr lang="en-US" sz="1000" b="0" dirty="0">
                <a:solidFill>
                  <a:srgbClr val="000000"/>
                </a:solidFill>
                <a:latin typeface="Courier New" panose="02070309020205020404" pitchFamily="49" charset="0"/>
              </a:rPr>
              <a:t>=churn;</a:t>
            </a:r>
          </a:p>
          <a:p>
            <a:pPr>
              <a:lnSpc>
                <a:spcPct val="120000"/>
              </a:lnSpc>
              <a:spcAft>
                <a:spcPts val="0"/>
              </a:spcAft>
            </a:pP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"Matrix of scatter plots"</a:t>
            </a:r>
            <a:r>
              <a:rPr lang="en-US"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title</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US" sz="1000" b="0" dirty="0">
                <a:solidFill>
                  <a:srgbClr val="0000FF"/>
                </a:solidFill>
                <a:latin typeface="Courier New" panose="02070309020205020404" pitchFamily="49" charset="0"/>
              </a:rPr>
              <a:t>10) ods</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region</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row</a:t>
            </a:r>
            <a:r>
              <a:rPr lang="en-US" sz="1000" b="0" dirty="0">
                <a:solidFill>
                  <a:srgbClr val="000000"/>
                </a:solidFill>
                <a:latin typeface="Courier New" panose="02070309020205020404" pitchFamily="49" charset="0"/>
              </a:rPr>
              <a:t>=</a:t>
            </a:r>
            <a:r>
              <a:rPr lang="en-US" sz="1000" b="1" dirty="0">
                <a:solidFill>
                  <a:srgbClr val="008080"/>
                </a:solidFill>
                <a:latin typeface="Courier New" panose="02070309020205020404" pitchFamily="49" charset="0"/>
              </a:rPr>
              <a:t>3</a:t>
            </a: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column</a:t>
            </a:r>
            <a:r>
              <a:rPr lang="en-US" sz="1000" b="0" dirty="0">
                <a:solidFill>
                  <a:srgbClr val="000000"/>
                </a:solidFill>
                <a:latin typeface="Courier New" panose="02070309020205020404" pitchFamily="49" charset="0"/>
              </a:rPr>
              <a:t>=</a:t>
            </a:r>
            <a:r>
              <a:rPr lang="en-US" sz="1000" b="1" dirty="0">
                <a:solidFill>
                  <a:srgbClr val="008080"/>
                </a:solidFill>
                <a:latin typeface="Courier New" panose="02070309020205020404" pitchFamily="49" charset="0"/>
              </a:rPr>
              <a:t>2</a:t>
            </a:r>
            <a:r>
              <a:rPr lang="en-US"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proc</a:t>
            </a:r>
            <a:r>
              <a:rPr lang="en-IN" sz="1000" b="0" dirty="0">
                <a:solidFill>
                  <a:srgbClr val="000000"/>
                </a:solidFill>
                <a:latin typeface="Courier New" panose="02070309020205020404" pitchFamily="49" charset="0"/>
              </a:rPr>
              <a:t> </a:t>
            </a:r>
            <a:r>
              <a:rPr lang="en-IN" sz="1000" b="1" dirty="0">
                <a:solidFill>
                  <a:srgbClr val="000080"/>
                </a:solidFill>
                <a:latin typeface="Courier New" panose="02070309020205020404" pitchFamily="49" charset="0"/>
              </a:rPr>
              <a:t>sgpanel</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data</a:t>
            </a:r>
            <a:r>
              <a:rPr lang="en-IN" sz="1000" b="0" dirty="0">
                <a:solidFill>
                  <a:srgbClr val="000000"/>
                </a:solidFill>
                <a:latin typeface="Courier New" panose="02070309020205020404" pitchFamily="49" charset="0"/>
              </a:rPr>
              <a:t>=rima.teleco_final;</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panelby</a:t>
            </a:r>
            <a:r>
              <a:rPr lang="en-IN" sz="1000" b="0" dirty="0">
                <a:solidFill>
                  <a:srgbClr val="000000"/>
                </a:solidFill>
                <a:latin typeface="Courier New" panose="02070309020205020404" pitchFamily="49" charset="0"/>
              </a:rPr>
              <a:t> churn;</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vbar</a:t>
            </a:r>
            <a:r>
              <a:rPr lang="en-IN" sz="1000" b="0" dirty="0">
                <a:solidFill>
                  <a:srgbClr val="000000"/>
                </a:solidFill>
                <a:latin typeface="Courier New" panose="02070309020205020404" pitchFamily="49" charset="0"/>
              </a:rPr>
              <a:t> handsetrefurbished / </a:t>
            </a:r>
            <a:r>
              <a:rPr lang="en-IN" sz="1000" b="0" dirty="0">
                <a:solidFill>
                  <a:srgbClr val="0000FF"/>
                </a:solidFill>
                <a:latin typeface="Courier New" panose="02070309020205020404" pitchFamily="49" charset="0"/>
              </a:rPr>
              <a:t>response</a:t>
            </a:r>
            <a:r>
              <a:rPr lang="en-IN" sz="1000" b="0" dirty="0">
                <a:solidFill>
                  <a:srgbClr val="000000"/>
                </a:solidFill>
                <a:latin typeface="Courier New" panose="02070309020205020404" pitchFamily="49" charset="0"/>
              </a:rPr>
              <a:t>=uniquesubs </a:t>
            </a:r>
            <a:r>
              <a:rPr lang="en-IN" sz="1000" b="0" dirty="0">
                <a:solidFill>
                  <a:srgbClr val="0000FF"/>
                </a:solidFill>
                <a:latin typeface="Courier New" panose="02070309020205020404" pitchFamily="49" charset="0"/>
              </a:rPr>
              <a:t>group</a:t>
            </a:r>
            <a:r>
              <a:rPr lang="en-IN" sz="1000" b="0" dirty="0">
                <a:solidFill>
                  <a:srgbClr val="000000"/>
                </a:solidFill>
                <a:latin typeface="Courier New" panose="02070309020205020404" pitchFamily="49" charset="0"/>
              </a:rPr>
              <a:t>= handsetwebcapable </a:t>
            </a:r>
            <a:r>
              <a:rPr lang="en-IN" sz="1000" b="0" dirty="0">
                <a:solidFill>
                  <a:srgbClr val="0000FF"/>
                </a:solidFill>
                <a:latin typeface="Courier New" panose="02070309020205020404" pitchFamily="49" charset="0"/>
              </a:rPr>
              <a:t>groupdisplay</a:t>
            </a:r>
            <a:r>
              <a:rPr lang="en-IN" sz="1000" b="0" dirty="0">
                <a:solidFill>
                  <a:srgbClr val="000000"/>
                </a:solidFill>
                <a:latin typeface="Courier New" panose="02070309020205020404" pitchFamily="49" charset="0"/>
              </a:rPr>
              <a:t>=cluster </a:t>
            </a:r>
            <a:r>
              <a:rPr lang="en-IN" sz="1000" b="0" dirty="0">
                <a:solidFill>
                  <a:srgbClr val="0000FF"/>
                </a:solidFill>
                <a:latin typeface="Courier New" panose="02070309020205020404" pitchFamily="49" charset="0"/>
              </a:rPr>
              <a:t>stat</a:t>
            </a:r>
            <a:r>
              <a:rPr lang="en-IN" sz="1000" b="0" dirty="0">
                <a:solidFill>
                  <a:srgbClr val="000000"/>
                </a:solidFill>
                <a:latin typeface="Courier New" panose="02070309020205020404" pitchFamily="49" charset="0"/>
              </a:rPr>
              <a:t>=mean;</a:t>
            </a:r>
          </a:p>
          <a:p>
            <a:pPr>
              <a:lnSpc>
                <a:spcPct val="120000"/>
              </a:lnSpc>
              <a:spcAft>
                <a:spcPts val="0"/>
              </a:spcAft>
            </a:pPr>
            <a:r>
              <a:rPr lang="en-US" sz="1000" b="0" dirty="0">
                <a:solidFill>
                  <a:srgbClr val="000000"/>
                </a:solidFill>
                <a:latin typeface="Courier New" panose="02070309020205020404" pitchFamily="49" charset="0"/>
              </a:rPr>
              <a:t>    </a:t>
            </a:r>
            <a:r>
              <a:rPr lang="en-US" sz="1000" b="0" dirty="0">
                <a:solidFill>
                  <a:srgbClr val="0000FF"/>
                </a:solidFill>
                <a:latin typeface="Courier New" panose="02070309020205020404" pitchFamily="49" charset="0"/>
              </a:rPr>
              <a:t>title</a:t>
            </a:r>
            <a:r>
              <a:rPr lang="en-US" sz="1000" b="0" dirty="0">
                <a:solidFill>
                  <a:srgbClr val="000000"/>
                </a:solidFill>
                <a:latin typeface="Courier New" panose="02070309020205020404" pitchFamily="49" charset="0"/>
              </a:rPr>
              <a:t> </a:t>
            </a:r>
            <a:r>
              <a:rPr lang="en-US" sz="1000" b="0" dirty="0">
                <a:solidFill>
                  <a:srgbClr val="800080"/>
                </a:solidFill>
                <a:latin typeface="Courier New" panose="02070309020205020404" pitchFamily="49" charset="0"/>
              </a:rPr>
              <a:t>"Churn Rate as per the Handset"</a:t>
            </a:r>
            <a:r>
              <a:rPr lang="en-US" sz="1000" b="0" dirty="0">
                <a:solidFill>
                  <a:srgbClr val="000000"/>
                </a:solidFill>
                <a:latin typeface="Courier New" panose="02070309020205020404" pitchFamily="49" charset="0"/>
              </a:rPr>
              <a:t>;</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r>
              <a:rPr lang="en-IN" sz="1000" b="0" dirty="0">
                <a:solidFill>
                  <a:srgbClr val="0000FF"/>
                </a:solidFill>
                <a:latin typeface="Courier New" panose="02070309020205020404" pitchFamily="49" charset="0"/>
              </a:rPr>
              <a:t>title</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00FF"/>
                </a:solidFill>
                <a:latin typeface="Courier New" panose="02070309020205020404" pitchFamily="49" charset="0"/>
              </a:rPr>
              <a:t>ODS</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PDF</a:t>
            </a: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CLOSE</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8000"/>
                </a:solidFill>
                <a:latin typeface="Courier New" panose="02070309020205020404" pitchFamily="49" charset="0"/>
              </a:rPr>
              <a:t>/*Hypothesis Testing*/</a:t>
            </a:r>
            <a:endParaRPr lang="en-IN"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US" sz="1000" b="0" dirty="0">
                <a:solidFill>
                  <a:srgbClr val="008000"/>
                </a:solidFill>
                <a:latin typeface="Courier New" panose="02070309020205020404" pitchFamily="49" charset="0"/>
              </a:rPr>
              <a:t>/*HO : THERE IS NO DIFFERENCE</a:t>
            </a:r>
          </a:p>
          <a:p>
            <a:pPr>
              <a:lnSpc>
                <a:spcPct val="120000"/>
              </a:lnSpc>
              <a:spcAft>
                <a:spcPts val="0"/>
              </a:spcAft>
            </a:pPr>
            <a:r>
              <a:rPr lang="en-US" sz="1000" b="0" dirty="0">
                <a:solidFill>
                  <a:srgbClr val="008000"/>
                </a:solidFill>
                <a:latin typeface="Courier New" panose="02070309020205020404" pitchFamily="49" charset="0"/>
              </a:rPr>
              <a:t>HA : THERE IS A DIFFERENCE*/</a:t>
            </a:r>
            <a:endParaRPr lang="en-US"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en-US" sz="1000" b="0" dirty="0">
                <a:solidFill>
                  <a:srgbClr val="008000"/>
                </a:solidFill>
                <a:latin typeface="Courier New" panose="02070309020205020404" pitchFamily="49" charset="0"/>
              </a:rPr>
              <a:t>/*IF P&lt;=0.05, THEN REJECT H0</a:t>
            </a:r>
          </a:p>
          <a:p>
            <a:pPr>
              <a:lnSpc>
                <a:spcPct val="120000"/>
              </a:lnSpc>
              <a:spcAft>
                <a:spcPts val="0"/>
              </a:spcAft>
            </a:pPr>
            <a:r>
              <a:rPr lang="en-IN" sz="1000" b="0" dirty="0">
                <a:solidFill>
                  <a:srgbClr val="008000"/>
                </a:solidFill>
                <a:latin typeface="Courier New" panose="02070309020205020404" pitchFamily="49" charset="0"/>
              </a:rPr>
              <a:t>*/</a:t>
            </a:r>
            <a:endParaRPr lang="en-IN" sz="1000" b="0" dirty="0">
              <a:solidFill>
                <a:srgbClr val="000000"/>
              </a:solidFill>
              <a:latin typeface="Courier New" panose="02070309020205020404" pitchFamily="49" charset="0"/>
            </a:endParaRPr>
          </a:p>
          <a:p>
            <a:pPr>
              <a:lnSpc>
                <a:spcPct val="120000"/>
              </a:lnSpc>
              <a:spcAft>
                <a:spcPts val="0"/>
              </a:spcAft>
            </a:pPr>
            <a:r>
              <a:rPr lang="en-IN" sz="1000" b="0" dirty="0">
                <a:solidFill>
                  <a:srgbClr val="008000"/>
                </a:solidFill>
                <a:latin typeface="Courier New" panose="02070309020205020404" pitchFamily="49" charset="0"/>
              </a:rPr>
              <a:t>/*TTEST*/</a:t>
            </a:r>
            <a:endParaRPr lang="en-IN" sz="1000" b="0" dirty="0">
              <a:solidFill>
                <a:srgbClr val="000000"/>
              </a:solidFill>
              <a:latin typeface="Courier New" panose="02070309020205020404" pitchFamily="49" charset="0"/>
            </a:endParaRPr>
          </a:p>
          <a:p>
            <a:pPr>
              <a:lnSpc>
                <a:spcPct val="120000"/>
              </a:lnSpc>
              <a:spcAft>
                <a:spcPts val="0"/>
              </a:spcAft>
            </a:pPr>
            <a:endParaRPr lang="en-IN" sz="1000" b="0" dirty="0">
              <a:solidFill>
                <a:srgbClr val="000000"/>
              </a:solidFill>
              <a:latin typeface="Courier New" panose="02070309020205020404" pitchFamily="49" charset="0"/>
            </a:endParaRPr>
          </a:p>
          <a:p>
            <a:pPr>
              <a:lnSpc>
                <a:spcPct val="120000"/>
              </a:lnSpc>
              <a:spcAft>
                <a:spcPts val="0"/>
              </a:spcAft>
            </a:pPr>
            <a:r>
              <a:rPr lang="it-IT" sz="1000" b="1" dirty="0">
                <a:solidFill>
                  <a:srgbClr val="000080"/>
                </a:solidFill>
                <a:latin typeface="Courier New" panose="02070309020205020404" pitchFamily="49" charset="0"/>
              </a:rPr>
              <a:t>PROC</a:t>
            </a:r>
            <a:r>
              <a:rPr lang="it-IT" sz="1000" b="0" dirty="0">
                <a:solidFill>
                  <a:srgbClr val="000000"/>
                </a:solidFill>
                <a:latin typeface="Courier New" panose="02070309020205020404" pitchFamily="49" charset="0"/>
              </a:rPr>
              <a:t> </a:t>
            </a:r>
            <a:r>
              <a:rPr lang="it-IT" sz="1000" b="1" dirty="0">
                <a:solidFill>
                  <a:srgbClr val="000080"/>
                </a:solidFill>
                <a:latin typeface="Courier New" panose="02070309020205020404" pitchFamily="49" charset="0"/>
              </a:rPr>
              <a:t>TTEST</a:t>
            </a:r>
            <a:r>
              <a:rPr lang="it-IT" sz="1000" b="0" dirty="0">
                <a:solidFill>
                  <a:srgbClr val="000000"/>
                </a:solidFill>
                <a:latin typeface="Courier New" panose="02070309020205020404" pitchFamily="49" charset="0"/>
              </a:rPr>
              <a:t> </a:t>
            </a:r>
            <a:r>
              <a:rPr lang="it-IT" sz="1000" b="0" dirty="0">
                <a:solidFill>
                  <a:srgbClr val="0000FF"/>
                </a:solidFill>
                <a:latin typeface="Courier New" panose="02070309020205020404" pitchFamily="49" charset="0"/>
              </a:rPr>
              <a:t>DATA</a:t>
            </a:r>
            <a:r>
              <a:rPr lang="it-IT" sz="1000" b="0" dirty="0">
                <a:solidFill>
                  <a:srgbClr val="000000"/>
                </a:solidFill>
                <a:latin typeface="Courier New" panose="02070309020205020404" pitchFamily="49" charset="0"/>
              </a:rPr>
              <a:t>= RIMA.TELECO_FINAL;</a:t>
            </a:r>
          </a:p>
          <a:p>
            <a:pPr>
              <a:lnSpc>
                <a:spcPct val="120000"/>
              </a:lnSpc>
              <a:spcAft>
                <a:spcPts val="0"/>
              </a:spcAft>
            </a:pPr>
            <a:r>
              <a:rPr lang="en-IN" sz="1000" b="0" dirty="0">
                <a:solidFill>
                  <a:srgbClr val="000000"/>
                </a:solidFill>
                <a:latin typeface="Courier New" panose="02070309020205020404" pitchFamily="49" charset="0"/>
              </a:rPr>
              <a:t> </a:t>
            </a:r>
            <a:r>
              <a:rPr lang="en-IN" sz="1000" b="0" dirty="0">
                <a:solidFill>
                  <a:srgbClr val="0000FF"/>
                </a:solidFill>
                <a:latin typeface="Courier New" panose="02070309020205020404" pitchFamily="49" charset="0"/>
              </a:rPr>
              <a:t>PAIRED</a:t>
            </a:r>
            <a:r>
              <a:rPr lang="en-IN" sz="1000" b="0" dirty="0">
                <a:solidFill>
                  <a:srgbClr val="000000"/>
                </a:solidFill>
                <a:latin typeface="Courier New" panose="02070309020205020404" pitchFamily="49" charset="0"/>
              </a:rPr>
              <a:t> RetentionOffersAccepted*RetentionCalls;</a:t>
            </a:r>
          </a:p>
          <a:p>
            <a:pPr>
              <a:lnSpc>
                <a:spcPct val="120000"/>
              </a:lnSpc>
              <a:spcAft>
                <a:spcPts val="0"/>
              </a:spcAft>
            </a:pPr>
            <a:r>
              <a:rPr lang="en-IN" sz="1000" b="1" dirty="0">
                <a:solidFill>
                  <a:srgbClr val="000080"/>
                </a:solidFill>
                <a:latin typeface="Courier New" panose="02070309020205020404" pitchFamily="49" charset="0"/>
              </a:rPr>
              <a:t>RUN</a:t>
            </a:r>
            <a:r>
              <a:rPr lang="en-IN" sz="1000" b="0" dirty="0">
                <a:solidFill>
                  <a:srgbClr val="000000"/>
                </a:solidFill>
                <a:latin typeface="Courier New" panose="02070309020205020404" pitchFamily="49" charset="0"/>
              </a:rPr>
              <a:t>;</a:t>
            </a:r>
          </a:p>
          <a:p>
            <a:pPr>
              <a:lnSpc>
                <a:spcPct val="120000"/>
              </a:lnSpc>
              <a:spcAft>
                <a:spcPts val="0"/>
              </a:spcAft>
            </a:pPr>
            <a:endParaRPr lang="en-IN" sz="1000" b="0" dirty="0">
              <a:solidFill>
                <a:srgbClr val="000000"/>
              </a:solidFill>
              <a:latin typeface="Courier New" panose="02070309020205020404" pitchFamily="49" charset="0"/>
            </a:endParaRPr>
          </a:p>
        </p:txBody>
      </p:sp>
      <p:cxnSp>
        <p:nvCxnSpPr>
          <p:cNvPr id="4" name="Straight Connector 3">
            <a:extLst>
              <a:ext uri="{FF2B5EF4-FFF2-40B4-BE49-F238E27FC236}">
                <a16:creationId xmlns:a16="http://schemas.microsoft.com/office/drawing/2014/main" id="{29A660E8-E3FA-4B0B-AD50-B1F7BA009869}"/>
              </a:ext>
            </a:extLst>
          </p:cNvPr>
          <p:cNvCxnSpPr>
            <a:cxnSpLocks/>
          </p:cNvCxnSpPr>
          <p:nvPr/>
        </p:nvCxnSpPr>
        <p:spPr>
          <a:xfrm>
            <a:off x="4035086" y="142875"/>
            <a:ext cx="0" cy="657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949B34E-8439-4910-AF20-E0F82D7CF909}"/>
              </a:ext>
            </a:extLst>
          </p:cNvPr>
          <p:cNvCxnSpPr>
            <a:cxnSpLocks/>
          </p:cNvCxnSpPr>
          <p:nvPr/>
        </p:nvCxnSpPr>
        <p:spPr>
          <a:xfrm>
            <a:off x="8092736" y="142875"/>
            <a:ext cx="0" cy="6526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2EB1F23-6A9D-414A-982E-0D946CF58373}"/>
              </a:ext>
            </a:extLst>
          </p:cNvPr>
          <p:cNvCxnSpPr>
            <a:cxnSpLocks/>
          </p:cNvCxnSpPr>
          <p:nvPr/>
        </p:nvCxnSpPr>
        <p:spPr>
          <a:xfrm>
            <a:off x="0" y="1809750"/>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1E5D78C-CC14-466A-BD1A-FFE60E23AF37}"/>
              </a:ext>
            </a:extLst>
          </p:cNvPr>
          <p:cNvCxnSpPr>
            <a:cxnSpLocks/>
          </p:cNvCxnSpPr>
          <p:nvPr/>
        </p:nvCxnSpPr>
        <p:spPr>
          <a:xfrm>
            <a:off x="0" y="2895600"/>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CD21D25-634F-4032-9430-C8E449C0BECF}"/>
              </a:ext>
            </a:extLst>
          </p:cNvPr>
          <p:cNvCxnSpPr>
            <a:cxnSpLocks/>
          </p:cNvCxnSpPr>
          <p:nvPr/>
        </p:nvCxnSpPr>
        <p:spPr>
          <a:xfrm>
            <a:off x="0" y="4105275"/>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3AE8ABF-EAC2-4974-8937-EEE5D5BDD9A6}"/>
              </a:ext>
            </a:extLst>
          </p:cNvPr>
          <p:cNvCxnSpPr>
            <a:cxnSpLocks/>
          </p:cNvCxnSpPr>
          <p:nvPr/>
        </p:nvCxnSpPr>
        <p:spPr>
          <a:xfrm>
            <a:off x="0" y="5305425"/>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29E5C1F-63F1-454B-B25D-3959107B74DF}"/>
              </a:ext>
            </a:extLst>
          </p:cNvPr>
          <p:cNvCxnSpPr>
            <a:cxnSpLocks/>
          </p:cNvCxnSpPr>
          <p:nvPr/>
        </p:nvCxnSpPr>
        <p:spPr>
          <a:xfrm>
            <a:off x="4035086" y="514350"/>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F2C1666-7B57-4451-869D-324D1D38590A}"/>
              </a:ext>
            </a:extLst>
          </p:cNvPr>
          <p:cNvCxnSpPr>
            <a:cxnSpLocks/>
          </p:cNvCxnSpPr>
          <p:nvPr/>
        </p:nvCxnSpPr>
        <p:spPr>
          <a:xfrm>
            <a:off x="4035086" y="1552574"/>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259769C-07BA-4D4A-B781-96AE2161B908}"/>
              </a:ext>
            </a:extLst>
          </p:cNvPr>
          <p:cNvCxnSpPr>
            <a:cxnSpLocks/>
          </p:cNvCxnSpPr>
          <p:nvPr/>
        </p:nvCxnSpPr>
        <p:spPr>
          <a:xfrm>
            <a:off x="4078457" y="3124200"/>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32B7763-937B-4685-9B10-8ACDF152E166}"/>
              </a:ext>
            </a:extLst>
          </p:cNvPr>
          <p:cNvCxnSpPr>
            <a:cxnSpLocks/>
          </p:cNvCxnSpPr>
          <p:nvPr/>
        </p:nvCxnSpPr>
        <p:spPr>
          <a:xfrm>
            <a:off x="4035086" y="5438775"/>
            <a:ext cx="40350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90E66E9-3F90-4258-8C72-3503825C88A3}"/>
              </a:ext>
            </a:extLst>
          </p:cNvPr>
          <p:cNvCxnSpPr>
            <a:cxnSpLocks/>
          </p:cNvCxnSpPr>
          <p:nvPr/>
        </p:nvCxnSpPr>
        <p:spPr>
          <a:xfrm>
            <a:off x="8092736" y="1257300"/>
            <a:ext cx="39182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5F558AA-9684-4E41-87E5-81625DBEB406}"/>
              </a:ext>
            </a:extLst>
          </p:cNvPr>
          <p:cNvCxnSpPr>
            <a:cxnSpLocks/>
          </p:cNvCxnSpPr>
          <p:nvPr/>
        </p:nvCxnSpPr>
        <p:spPr>
          <a:xfrm>
            <a:off x="8070172" y="3314700"/>
            <a:ext cx="391828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610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43670" y="456066"/>
            <a:ext cx="11382000" cy="970450"/>
          </a:xfrm>
        </p:spPr>
        <p:txBody>
          <a:bodyPr>
            <a:normAutofit/>
          </a:bodyPr>
          <a:lstStyle/>
          <a:p>
            <a:pPr algn="ctr"/>
            <a:r>
              <a:rPr lang="en-US" b="1" u="sng" dirty="0">
                <a:solidFill>
                  <a:schemeClr val="accent6">
                    <a:lumMod val="60000"/>
                    <a:lumOff val="40000"/>
                  </a:schemeClr>
                </a:solidFill>
              </a:rPr>
              <a:t>PROJECT ON  CUSTOMER CHURN MANAGEMENT</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24930851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DBD8E6-DBA9-4139-9637-70ACA82797F4}"/>
              </a:ext>
            </a:extLst>
          </p:cNvPr>
          <p:cNvSpPr/>
          <p:nvPr/>
        </p:nvSpPr>
        <p:spPr>
          <a:xfrm>
            <a:off x="2486999" y="2491085"/>
            <a:ext cx="7789505"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9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228600">
                    <a:schemeClr val="accent1">
                      <a:satMod val="175000"/>
                      <a:alpha val="40000"/>
                    </a:schemeClr>
                  </a:glow>
                </a:effectLst>
              </a:rPr>
              <a:t>THANK YOU !!!</a:t>
            </a:r>
          </a:p>
        </p:txBody>
      </p:sp>
    </p:spTree>
    <p:extLst>
      <p:ext uri="{BB962C8B-B14F-4D97-AF65-F5344CB8AC3E}">
        <p14:creationId xmlns:p14="http://schemas.microsoft.com/office/powerpoint/2010/main" val="13246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468-C09E-4ED5-B976-15BF1364CFD7}"/>
              </a:ext>
            </a:extLst>
          </p:cNvPr>
          <p:cNvSpPr>
            <a:spLocks noGrp="1"/>
          </p:cNvSpPr>
          <p:nvPr>
            <p:ph type="ctrTitle"/>
          </p:nvPr>
        </p:nvSpPr>
        <p:spPr>
          <a:xfrm>
            <a:off x="408373" y="341791"/>
            <a:ext cx="10993549" cy="820639"/>
          </a:xfrm>
        </p:spPr>
        <p:txBody>
          <a:bodyPr>
            <a:normAutofit fontScale="90000"/>
          </a:bodyPr>
          <a:lstStyle/>
          <a:p>
            <a:pPr algn="ctr"/>
            <a:r>
              <a:rPr lang="en-IN" b="1" u="sng" dirty="0">
                <a:solidFill>
                  <a:srgbClr val="92D050"/>
                </a:solidFill>
              </a:rPr>
              <a:t>INTRODUCTION</a:t>
            </a:r>
          </a:p>
        </p:txBody>
      </p:sp>
      <p:sp>
        <p:nvSpPr>
          <p:cNvPr id="3" name="Subtitle 2">
            <a:extLst>
              <a:ext uri="{FF2B5EF4-FFF2-40B4-BE49-F238E27FC236}">
                <a16:creationId xmlns:a16="http://schemas.microsoft.com/office/drawing/2014/main" id="{629E2CD7-7B51-4BA4-AED2-9DC5DA7DA434}"/>
              </a:ext>
            </a:extLst>
          </p:cNvPr>
          <p:cNvSpPr>
            <a:spLocks noGrp="1"/>
          </p:cNvSpPr>
          <p:nvPr>
            <p:ph type="subTitle" idx="1"/>
          </p:nvPr>
        </p:nvSpPr>
        <p:spPr>
          <a:xfrm>
            <a:off x="408373" y="1225118"/>
            <a:ext cx="11274641" cy="4802819"/>
          </a:xfrm>
        </p:spPr>
        <p:txBody>
          <a:bodyPr>
            <a:normAutofit fontScale="92500"/>
          </a:bodyPr>
          <a:lstStyle/>
          <a:p>
            <a:pPr algn="just"/>
            <a:r>
              <a:rPr lang="en-US" sz="2400" b="0" i="0" cap="none" dirty="0">
                <a:effectLst/>
                <a:latin typeface="Inter"/>
              </a:rPr>
              <a:t>In this project, </a:t>
            </a:r>
            <a:r>
              <a:rPr lang="en-US" sz="2400" cap="none" dirty="0">
                <a:latin typeface="Inter"/>
              </a:rPr>
              <a:t>I</a:t>
            </a:r>
            <a:r>
              <a:rPr lang="en-US" sz="2400" b="0" i="0" cap="none" dirty="0">
                <a:effectLst/>
                <a:latin typeface="Inter"/>
              </a:rPr>
              <a:t> will analyze the </a:t>
            </a:r>
            <a:r>
              <a:rPr lang="en-US" sz="2400" cap="none" dirty="0">
                <a:latin typeface="Inter"/>
              </a:rPr>
              <a:t>customer churn dataset</a:t>
            </a:r>
            <a:r>
              <a:rPr lang="en-US" sz="2400" b="0" i="0" cap="none" dirty="0">
                <a:effectLst/>
                <a:latin typeface="Inter"/>
              </a:rPr>
              <a:t> which contains various information of the existing customers like their Monthly Revenue, Monthly minutes, blocked calls, Service Area, Handset models and many more.</a:t>
            </a:r>
          </a:p>
          <a:p>
            <a:pPr algn="just"/>
            <a:r>
              <a:rPr lang="en-US" sz="2400" cap="none" dirty="0">
                <a:latin typeface="Inter"/>
              </a:rPr>
              <a:t>Churn is a huge factor in the Telecom Industry. Major initiators of churn include- Quality of service, tariffs, poor after sales service, low network connectivity etc.</a:t>
            </a:r>
          </a:p>
          <a:p>
            <a:pPr algn="just"/>
            <a:r>
              <a:rPr lang="en-US" sz="2400" b="0" i="0" cap="none" dirty="0">
                <a:effectLst/>
                <a:latin typeface="Inter"/>
              </a:rPr>
              <a:t>On an average the annual churn rate experiences by the telecommunication industry is 15-25%. It costs almost 10-15 times more to acquire a new customer than to retain an existing customer. Therefore, the industry focuses more on customer retention than customer acquisition.</a:t>
            </a:r>
          </a:p>
          <a:p>
            <a:pPr algn="just"/>
            <a:r>
              <a:rPr lang="en-US" sz="2400" b="0" i="0" dirty="0">
                <a:effectLst/>
                <a:latin typeface="Inter"/>
              </a:rPr>
              <a:t>T</a:t>
            </a:r>
            <a:r>
              <a:rPr lang="en-US" sz="2400" b="0" i="0" cap="none" dirty="0">
                <a:effectLst/>
                <a:latin typeface="Inter"/>
              </a:rPr>
              <a:t>o reduce the customer churn, telecom companies need to predict which customers are at high risk of churn.</a:t>
            </a:r>
          </a:p>
          <a:p>
            <a:pPr algn="just"/>
            <a:r>
              <a:rPr lang="en-US" sz="2400" b="0" i="0" cap="none" dirty="0">
                <a:effectLst/>
                <a:latin typeface="Inter"/>
              </a:rPr>
              <a:t>The study will be analyzed with the </a:t>
            </a:r>
            <a:r>
              <a:rPr lang="en-US" sz="2400" cap="none" dirty="0">
                <a:latin typeface="Inter"/>
              </a:rPr>
              <a:t>SAS </a:t>
            </a:r>
            <a:r>
              <a:rPr lang="en-US" sz="2400" b="0" i="0" cap="none" dirty="0">
                <a:effectLst/>
                <a:latin typeface="Inter"/>
              </a:rPr>
              <a:t>programming language and is intended to illustrate the various features and procedures of this language.  </a:t>
            </a:r>
          </a:p>
          <a:p>
            <a:pPr algn="just"/>
            <a:endParaRPr lang="en-IN" sz="2400" cap="none" dirty="0"/>
          </a:p>
          <a:p>
            <a:pPr algn="l"/>
            <a:endParaRPr lang="en-IN" dirty="0"/>
          </a:p>
        </p:txBody>
      </p:sp>
      <p:pic>
        <p:nvPicPr>
          <p:cNvPr id="5" name="Picture 4">
            <a:extLst>
              <a:ext uri="{FF2B5EF4-FFF2-40B4-BE49-F238E27FC236}">
                <a16:creationId xmlns:a16="http://schemas.microsoft.com/office/drawing/2014/main" id="{96620A4C-59E9-4E05-ACCC-2E4B39E8D541}"/>
              </a:ext>
            </a:extLst>
          </p:cNvPr>
          <p:cNvPicPr>
            <a:picLocks noChangeAspect="1"/>
          </p:cNvPicPr>
          <p:nvPr/>
        </p:nvPicPr>
        <p:blipFill>
          <a:blip r:embed="rId2"/>
          <a:stretch>
            <a:fillRect/>
          </a:stretch>
        </p:blipFill>
        <p:spPr>
          <a:xfrm>
            <a:off x="4412202" y="5895419"/>
            <a:ext cx="3080551" cy="824977"/>
          </a:xfrm>
          <a:prstGeom prst="rect">
            <a:avLst/>
          </a:prstGeom>
        </p:spPr>
      </p:pic>
    </p:spTree>
    <p:extLst>
      <p:ext uri="{BB962C8B-B14F-4D97-AF65-F5344CB8AC3E}">
        <p14:creationId xmlns:p14="http://schemas.microsoft.com/office/powerpoint/2010/main" val="410187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80A6-4C8D-4B52-A4EC-E9C9B46015B9}"/>
              </a:ext>
            </a:extLst>
          </p:cNvPr>
          <p:cNvSpPr>
            <a:spLocks noGrp="1"/>
          </p:cNvSpPr>
          <p:nvPr>
            <p:ph type="title"/>
          </p:nvPr>
        </p:nvSpPr>
        <p:spPr>
          <a:xfrm>
            <a:off x="685801" y="347549"/>
            <a:ext cx="10131425" cy="372202"/>
          </a:xfrm>
        </p:spPr>
        <p:txBody>
          <a:bodyPr>
            <a:normAutofit fontScale="90000"/>
          </a:bodyPr>
          <a:lstStyle/>
          <a:p>
            <a:pPr algn="ctr"/>
            <a:r>
              <a:rPr lang="en-US" sz="3100" b="1" i="0" u="sng" dirty="0">
                <a:solidFill>
                  <a:srgbClr val="92D050"/>
                </a:solidFill>
                <a:effectLst/>
                <a:latin typeface="Arial" panose="020B0604020202020204" pitchFamily="34" charset="0"/>
              </a:rPr>
              <a:t>Study Framework : Y and X variables</a:t>
            </a:r>
            <a:br>
              <a:rPr lang="en-US" b="0" i="0" dirty="0">
                <a:solidFill>
                  <a:srgbClr val="222222"/>
                </a:solidFill>
                <a:effectLst/>
                <a:latin typeface="Arial" panose="020B0604020202020204" pitchFamily="34" charset="0"/>
              </a:rPr>
            </a:br>
            <a:endParaRPr lang="en-IN" dirty="0"/>
          </a:p>
        </p:txBody>
      </p:sp>
      <p:sp>
        <p:nvSpPr>
          <p:cNvPr id="4" name="Rectangle: Beveled 3">
            <a:extLst>
              <a:ext uri="{FF2B5EF4-FFF2-40B4-BE49-F238E27FC236}">
                <a16:creationId xmlns:a16="http://schemas.microsoft.com/office/drawing/2014/main" id="{7BC1DA3D-A3CD-48F4-9500-D756781B8894}"/>
              </a:ext>
            </a:extLst>
          </p:cNvPr>
          <p:cNvSpPr/>
          <p:nvPr/>
        </p:nvSpPr>
        <p:spPr>
          <a:xfrm>
            <a:off x="985422" y="2244219"/>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MONTHLY MINUTES</a:t>
            </a:r>
          </a:p>
        </p:txBody>
      </p:sp>
      <p:sp>
        <p:nvSpPr>
          <p:cNvPr id="6" name="Rectangle: Beveled 5">
            <a:extLst>
              <a:ext uri="{FF2B5EF4-FFF2-40B4-BE49-F238E27FC236}">
                <a16:creationId xmlns:a16="http://schemas.microsoft.com/office/drawing/2014/main" id="{902B8EBE-3AFA-4E78-A683-EFE6B52E4CB0}"/>
              </a:ext>
            </a:extLst>
          </p:cNvPr>
          <p:cNvSpPr/>
          <p:nvPr/>
        </p:nvSpPr>
        <p:spPr>
          <a:xfrm>
            <a:off x="985422" y="2909714"/>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RETENTION CALLS</a:t>
            </a:r>
          </a:p>
        </p:txBody>
      </p:sp>
      <p:sp>
        <p:nvSpPr>
          <p:cNvPr id="7" name="Rectangle: Beveled 6">
            <a:extLst>
              <a:ext uri="{FF2B5EF4-FFF2-40B4-BE49-F238E27FC236}">
                <a16:creationId xmlns:a16="http://schemas.microsoft.com/office/drawing/2014/main" id="{28CE9F0F-D3A2-4954-87C8-B2B4FFA54AE2}"/>
              </a:ext>
            </a:extLst>
          </p:cNvPr>
          <p:cNvSpPr/>
          <p:nvPr/>
        </p:nvSpPr>
        <p:spPr>
          <a:xfrm>
            <a:off x="985422" y="3591494"/>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CREDIT RATING</a:t>
            </a:r>
          </a:p>
        </p:txBody>
      </p:sp>
      <p:sp>
        <p:nvSpPr>
          <p:cNvPr id="8" name="Rectangle: Beveled 7">
            <a:extLst>
              <a:ext uri="{FF2B5EF4-FFF2-40B4-BE49-F238E27FC236}">
                <a16:creationId xmlns:a16="http://schemas.microsoft.com/office/drawing/2014/main" id="{B2EFB741-AD0D-4769-8D2F-359093FE5FA5}"/>
              </a:ext>
            </a:extLst>
          </p:cNvPr>
          <p:cNvSpPr/>
          <p:nvPr/>
        </p:nvSpPr>
        <p:spPr>
          <a:xfrm>
            <a:off x="985422" y="4265378"/>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MARITAL STATUS</a:t>
            </a:r>
          </a:p>
        </p:txBody>
      </p:sp>
      <p:sp>
        <p:nvSpPr>
          <p:cNvPr id="9" name="Rectangle: Beveled 8">
            <a:extLst>
              <a:ext uri="{FF2B5EF4-FFF2-40B4-BE49-F238E27FC236}">
                <a16:creationId xmlns:a16="http://schemas.microsoft.com/office/drawing/2014/main" id="{962940AF-5157-4E80-ACC5-2FE09092F248}"/>
              </a:ext>
            </a:extLst>
          </p:cNvPr>
          <p:cNvSpPr/>
          <p:nvPr/>
        </p:nvSpPr>
        <p:spPr>
          <a:xfrm>
            <a:off x="985422" y="4930873"/>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CHILDRENINHH</a:t>
            </a:r>
          </a:p>
        </p:txBody>
      </p:sp>
      <p:sp>
        <p:nvSpPr>
          <p:cNvPr id="10" name="Rectangle: Beveled 9">
            <a:extLst>
              <a:ext uri="{FF2B5EF4-FFF2-40B4-BE49-F238E27FC236}">
                <a16:creationId xmlns:a16="http://schemas.microsoft.com/office/drawing/2014/main" id="{CB3BDD25-A924-471B-9624-4663137EFA46}"/>
              </a:ext>
            </a:extLst>
          </p:cNvPr>
          <p:cNvSpPr/>
          <p:nvPr/>
        </p:nvSpPr>
        <p:spPr>
          <a:xfrm>
            <a:off x="985422" y="5596368"/>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TOTAL RECURRING CHARGE</a:t>
            </a:r>
          </a:p>
        </p:txBody>
      </p:sp>
      <p:sp>
        <p:nvSpPr>
          <p:cNvPr id="11" name="Rectangle: Beveled 10">
            <a:extLst>
              <a:ext uri="{FF2B5EF4-FFF2-40B4-BE49-F238E27FC236}">
                <a16:creationId xmlns:a16="http://schemas.microsoft.com/office/drawing/2014/main" id="{3F67C99C-DECF-4BAA-A029-144DE1601D99}"/>
              </a:ext>
            </a:extLst>
          </p:cNvPr>
          <p:cNvSpPr/>
          <p:nvPr/>
        </p:nvSpPr>
        <p:spPr>
          <a:xfrm>
            <a:off x="985422" y="6253474"/>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HANDSET WEB CAPABLE/REFURBISHED</a:t>
            </a:r>
          </a:p>
        </p:txBody>
      </p:sp>
      <p:sp>
        <p:nvSpPr>
          <p:cNvPr id="12" name="Rectangle: Beveled 11">
            <a:extLst>
              <a:ext uri="{FF2B5EF4-FFF2-40B4-BE49-F238E27FC236}">
                <a16:creationId xmlns:a16="http://schemas.microsoft.com/office/drawing/2014/main" id="{63503716-837C-4EC9-B155-C666C1235466}"/>
              </a:ext>
            </a:extLst>
          </p:cNvPr>
          <p:cNvSpPr/>
          <p:nvPr/>
        </p:nvSpPr>
        <p:spPr>
          <a:xfrm>
            <a:off x="985422" y="1554050"/>
            <a:ext cx="2512380" cy="56258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MONTHLY REVENUE</a:t>
            </a:r>
          </a:p>
        </p:txBody>
      </p:sp>
      <p:graphicFrame>
        <p:nvGraphicFramePr>
          <p:cNvPr id="17" name="Diagram 16">
            <a:extLst>
              <a:ext uri="{FF2B5EF4-FFF2-40B4-BE49-F238E27FC236}">
                <a16:creationId xmlns:a16="http://schemas.microsoft.com/office/drawing/2014/main" id="{B25526B1-D466-4BD7-ACC2-29A6D7D4B379}"/>
              </a:ext>
            </a:extLst>
          </p:cNvPr>
          <p:cNvGraphicFramePr/>
          <p:nvPr>
            <p:extLst>
              <p:ext uri="{D42A27DB-BD31-4B8C-83A1-F6EECF244321}">
                <p14:modId xmlns:p14="http://schemas.microsoft.com/office/powerpoint/2010/main" val="4062068920"/>
              </p:ext>
            </p:extLst>
          </p:nvPr>
        </p:nvGraphicFramePr>
        <p:xfrm>
          <a:off x="4122586" y="3296747"/>
          <a:ext cx="4448699" cy="123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Rounded Corners 17">
            <a:extLst>
              <a:ext uri="{FF2B5EF4-FFF2-40B4-BE49-F238E27FC236}">
                <a16:creationId xmlns:a16="http://schemas.microsoft.com/office/drawing/2014/main" id="{223AA97F-F816-4863-9510-D80DAE40CFA9}"/>
              </a:ext>
            </a:extLst>
          </p:cNvPr>
          <p:cNvSpPr/>
          <p:nvPr/>
        </p:nvSpPr>
        <p:spPr>
          <a:xfrm>
            <a:off x="603682" y="665495"/>
            <a:ext cx="3275860" cy="665495"/>
          </a:xfrm>
          <a:prstGeom prst="roundRect">
            <a:avLst/>
          </a:prstGeom>
          <a:ln>
            <a:solidFill>
              <a:srgbClr val="0070C0"/>
            </a:solidFill>
          </a:ln>
          <a:effectLst>
            <a:glow rad="228600">
              <a:schemeClr val="accent3">
                <a:satMod val="175000"/>
                <a:alpha val="40000"/>
              </a:scheme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b="1" u="sng" dirty="0">
                <a:solidFill>
                  <a:srgbClr val="0070C0"/>
                </a:solidFill>
              </a:rPr>
              <a:t>INDEPENDENT VARIABLES</a:t>
            </a:r>
            <a:endParaRPr lang="en-IN" b="1" u="sng" dirty="0">
              <a:solidFill>
                <a:srgbClr val="0070C0"/>
              </a:solidFill>
            </a:endParaRPr>
          </a:p>
        </p:txBody>
      </p:sp>
      <p:sp>
        <p:nvSpPr>
          <p:cNvPr id="21" name="Rectangle: Rounded Corners 20">
            <a:extLst>
              <a:ext uri="{FF2B5EF4-FFF2-40B4-BE49-F238E27FC236}">
                <a16:creationId xmlns:a16="http://schemas.microsoft.com/office/drawing/2014/main" id="{5C24216C-8EBB-46F5-A573-FAF3A8D542CD}"/>
              </a:ext>
            </a:extLst>
          </p:cNvPr>
          <p:cNvSpPr/>
          <p:nvPr/>
        </p:nvSpPr>
        <p:spPr>
          <a:xfrm>
            <a:off x="4564603" y="719751"/>
            <a:ext cx="3275860" cy="665495"/>
          </a:xfrm>
          <a:prstGeom prst="roundRect">
            <a:avLst/>
          </a:prstGeom>
          <a:ln>
            <a:solidFill>
              <a:srgbClr val="0070C0"/>
            </a:solidFill>
          </a:ln>
          <a:effectLst>
            <a:glow rad="228600">
              <a:schemeClr val="accent3">
                <a:satMod val="175000"/>
                <a:alpha val="40000"/>
              </a:scheme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b="1" u="sng" dirty="0">
                <a:solidFill>
                  <a:srgbClr val="0070C0"/>
                </a:solidFill>
              </a:rPr>
              <a:t>MEDIATING VARIABLE</a:t>
            </a:r>
            <a:endParaRPr lang="en-IN" b="1" u="sng" dirty="0">
              <a:solidFill>
                <a:srgbClr val="0070C0"/>
              </a:solidFill>
            </a:endParaRPr>
          </a:p>
        </p:txBody>
      </p:sp>
      <p:sp>
        <p:nvSpPr>
          <p:cNvPr id="22" name="Rectangle: Rounded Corners 21">
            <a:extLst>
              <a:ext uri="{FF2B5EF4-FFF2-40B4-BE49-F238E27FC236}">
                <a16:creationId xmlns:a16="http://schemas.microsoft.com/office/drawing/2014/main" id="{95F8590C-B814-48FE-8DD6-7D052F0C878A}"/>
              </a:ext>
            </a:extLst>
          </p:cNvPr>
          <p:cNvSpPr/>
          <p:nvPr/>
        </p:nvSpPr>
        <p:spPr>
          <a:xfrm>
            <a:off x="8571285" y="719751"/>
            <a:ext cx="3275860" cy="665495"/>
          </a:xfrm>
          <a:prstGeom prst="roundRect">
            <a:avLst/>
          </a:prstGeom>
          <a:ln>
            <a:solidFill>
              <a:srgbClr val="0070C0"/>
            </a:solidFill>
          </a:ln>
          <a:effectLst>
            <a:glow rad="228600">
              <a:schemeClr val="accent3">
                <a:satMod val="175000"/>
                <a:alpha val="40000"/>
              </a:scheme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b="1" u="sng" dirty="0">
                <a:solidFill>
                  <a:srgbClr val="0070C0"/>
                </a:solidFill>
              </a:rPr>
              <a:t>DEPENDENT VARIABLE</a:t>
            </a:r>
            <a:endParaRPr lang="en-IN" b="1" u="sng" dirty="0">
              <a:solidFill>
                <a:srgbClr val="0070C0"/>
              </a:solidFill>
            </a:endParaRPr>
          </a:p>
        </p:txBody>
      </p:sp>
      <p:sp>
        <p:nvSpPr>
          <p:cNvPr id="23" name="Rectangle: Beveled 22">
            <a:extLst>
              <a:ext uri="{FF2B5EF4-FFF2-40B4-BE49-F238E27FC236}">
                <a16:creationId xmlns:a16="http://schemas.microsoft.com/office/drawing/2014/main" id="{D1B498A9-81C3-4D54-8586-C9CB171F133D}"/>
              </a:ext>
            </a:extLst>
          </p:cNvPr>
          <p:cNvSpPr/>
          <p:nvPr/>
        </p:nvSpPr>
        <p:spPr>
          <a:xfrm>
            <a:off x="9001957" y="3120817"/>
            <a:ext cx="2733125" cy="1458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CHURN</a:t>
            </a:r>
            <a:endParaRPr lang="en-IN" dirty="0"/>
          </a:p>
        </p:txBody>
      </p:sp>
    </p:spTree>
    <p:extLst>
      <p:ext uri="{BB962C8B-B14F-4D97-AF65-F5344CB8AC3E}">
        <p14:creationId xmlns:p14="http://schemas.microsoft.com/office/powerpoint/2010/main" val="363987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B593-EBE3-4C67-B8C2-67C90AC5BBEF}"/>
              </a:ext>
            </a:extLst>
          </p:cNvPr>
          <p:cNvSpPr>
            <a:spLocks noGrp="1"/>
          </p:cNvSpPr>
          <p:nvPr>
            <p:ph type="title"/>
          </p:nvPr>
        </p:nvSpPr>
        <p:spPr>
          <a:xfrm>
            <a:off x="685801" y="204410"/>
            <a:ext cx="10131425" cy="576825"/>
          </a:xfrm>
        </p:spPr>
        <p:txBody>
          <a:bodyPr>
            <a:normAutofit fontScale="90000"/>
          </a:bodyPr>
          <a:lstStyle/>
          <a:p>
            <a:pPr algn="ctr"/>
            <a:br>
              <a:rPr lang="en-IN" b="1" u="sng" dirty="0">
                <a:solidFill>
                  <a:srgbClr val="92D050"/>
                </a:solidFill>
              </a:rPr>
            </a:br>
            <a:r>
              <a:rPr lang="en-IN" sz="4400" b="1" u="sng" dirty="0">
                <a:solidFill>
                  <a:srgbClr val="92D050"/>
                </a:solidFill>
              </a:rPr>
              <a:t>DATA VALIDATION</a:t>
            </a:r>
            <a:br>
              <a:rPr lang="en-IN" dirty="0"/>
            </a:br>
            <a:endParaRPr lang="en-IN" dirty="0"/>
          </a:p>
        </p:txBody>
      </p:sp>
      <p:sp>
        <p:nvSpPr>
          <p:cNvPr id="3" name="Text Placeholder 2">
            <a:extLst>
              <a:ext uri="{FF2B5EF4-FFF2-40B4-BE49-F238E27FC236}">
                <a16:creationId xmlns:a16="http://schemas.microsoft.com/office/drawing/2014/main" id="{83D8EE09-50DB-4DF1-A67C-4812C45658D3}"/>
              </a:ext>
            </a:extLst>
          </p:cNvPr>
          <p:cNvSpPr>
            <a:spLocks noGrp="1"/>
          </p:cNvSpPr>
          <p:nvPr>
            <p:ph type="subTitle" idx="4294967295"/>
          </p:nvPr>
        </p:nvSpPr>
        <p:spPr>
          <a:xfrm>
            <a:off x="0" y="1181100"/>
            <a:ext cx="10933113" cy="5326063"/>
          </a:xfrm>
        </p:spPr>
        <p:txBody>
          <a:bodyPr/>
          <a:lstStyle/>
          <a:p>
            <a:pPr marL="0" indent="0" algn="ctr">
              <a:buNone/>
            </a:pPr>
            <a:endParaRPr lang="en-IN" dirty="0"/>
          </a:p>
          <a:p>
            <a:pPr algn="ctr"/>
            <a:endParaRPr lang="en-IN" dirty="0"/>
          </a:p>
          <a:p>
            <a:pPr algn="l"/>
            <a:endParaRPr lang="en-IN" dirty="0"/>
          </a:p>
          <a:p>
            <a:pPr algn="ctr"/>
            <a:endParaRPr lang="en-IN" dirty="0"/>
          </a:p>
        </p:txBody>
      </p:sp>
      <p:graphicFrame>
        <p:nvGraphicFramePr>
          <p:cNvPr id="25" name="Table 25">
            <a:extLst>
              <a:ext uri="{FF2B5EF4-FFF2-40B4-BE49-F238E27FC236}">
                <a16:creationId xmlns:a16="http://schemas.microsoft.com/office/drawing/2014/main" id="{28838344-34C3-41F3-8CBA-1339B973295A}"/>
              </a:ext>
            </a:extLst>
          </p:cNvPr>
          <p:cNvGraphicFramePr>
            <a:graphicFrameLocks noGrp="1"/>
          </p:cNvGraphicFramePr>
          <p:nvPr>
            <p:extLst>
              <p:ext uri="{D42A27DB-BD31-4B8C-83A1-F6EECF244321}">
                <p14:modId xmlns:p14="http://schemas.microsoft.com/office/powerpoint/2010/main" val="3545012765"/>
              </p:ext>
            </p:extLst>
          </p:nvPr>
        </p:nvGraphicFramePr>
        <p:xfrm>
          <a:off x="360910" y="1821504"/>
          <a:ext cx="5735090" cy="4832087"/>
        </p:xfrm>
        <a:graphic>
          <a:graphicData uri="http://schemas.openxmlformats.org/drawingml/2006/table">
            <a:tbl>
              <a:tblPr firstRow="1" bandRow="1">
                <a:tableStyleId>{5C22544A-7EE6-4342-B048-85BDC9FD1C3A}</a:tableStyleId>
              </a:tblPr>
              <a:tblGrid>
                <a:gridCol w="2551037">
                  <a:extLst>
                    <a:ext uri="{9D8B030D-6E8A-4147-A177-3AD203B41FA5}">
                      <a16:colId xmlns:a16="http://schemas.microsoft.com/office/drawing/2014/main" val="1189959260"/>
                    </a:ext>
                  </a:extLst>
                </a:gridCol>
                <a:gridCol w="3184053">
                  <a:extLst>
                    <a:ext uri="{9D8B030D-6E8A-4147-A177-3AD203B41FA5}">
                      <a16:colId xmlns:a16="http://schemas.microsoft.com/office/drawing/2014/main" val="1058588009"/>
                    </a:ext>
                  </a:extLst>
                </a:gridCol>
              </a:tblGrid>
              <a:tr h="371699">
                <a:tc>
                  <a:txBody>
                    <a:bodyPr/>
                    <a:lstStyle/>
                    <a:p>
                      <a:r>
                        <a:rPr lang="en-IN" dirty="0"/>
                        <a:t>VARIABLE NAME</a:t>
                      </a:r>
                    </a:p>
                  </a:txBody>
                  <a:tcPr/>
                </a:tc>
                <a:tc>
                  <a:txBody>
                    <a:bodyPr/>
                    <a:lstStyle/>
                    <a:p>
                      <a:r>
                        <a:rPr lang="en-IN" dirty="0"/>
                        <a:t>MISSING VALUE FREQUENCY</a:t>
                      </a:r>
                    </a:p>
                  </a:txBody>
                  <a:tcPr/>
                </a:tc>
                <a:extLst>
                  <a:ext uri="{0D108BD9-81ED-4DB2-BD59-A6C34878D82A}">
                    <a16:rowId xmlns:a16="http://schemas.microsoft.com/office/drawing/2014/main" val="2183366228"/>
                  </a:ext>
                </a:extLst>
              </a:tr>
              <a:tr h="371699">
                <a:tc>
                  <a:txBody>
                    <a:bodyPr/>
                    <a:lstStyle/>
                    <a:p>
                      <a:r>
                        <a:rPr lang="en-IN" dirty="0"/>
                        <a:t>PercChangeMinutes</a:t>
                      </a:r>
                    </a:p>
                  </a:txBody>
                  <a:tcPr/>
                </a:tc>
                <a:tc>
                  <a:txBody>
                    <a:bodyPr/>
                    <a:lstStyle/>
                    <a:p>
                      <a:r>
                        <a:rPr lang="en-IN" dirty="0"/>
                        <a:t>502</a:t>
                      </a:r>
                    </a:p>
                  </a:txBody>
                  <a:tcPr/>
                </a:tc>
                <a:extLst>
                  <a:ext uri="{0D108BD9-81ED-4DB2-BD59-A6C34878D82A}">
                    <a16:rowId xmlns:a16="http://schemas.microsoft.com/office/drawing/2014/main" val="2812596012"/>
                  </a:ext>
                </a:extLst>
              </a:tr>
              <a:tr h="371699">
                <a:tc>
                  <a:txBody>
                    <a:bodyPr/>
                    <a:lstStyle/>
                    <a:p>
                      <a:r>
                        <a:rPr lang="en-IN" dirty="0"/>
                        <a:t>PercChangeRevenues</a:t>
                      </a:r>
                    </a:p>
                  </a:txBody>
                  <a:tcPr/>
                </a:tc>
                <a:tc>
                  <a:txBody>
                    <a:bodyPr/>
                    <a:lstStyle/>
                    <a:p>
                      <a:r>
                        <a:rPr lang="en-IN" dirty="0"/>
                        <a:t>502</a:t>
                      </a:r>
                    </a:p>
                  </a:txBody>
                  <a:tcPr/>
                </a:tc>
                <a:extLst>
                  <a:ext uri="{0D108BD9-81ED-4DB2-BD59-A6C34878D82A}">
                    <a16:rowId xmlns:a16="http://schemas.microsoft.com/office/drawing/2014/main" val="352136619"/>
                  </a:ext>
                </a:extLst>
              </a:tr>
              <a:tr h="371699">
                <a:tc>
                  <a:txBody>
                    <a:bodyPr/>
                    <a:lstStyle/>
                    <a:p>
                      <a:r>
                        <a:rPr lang="en-IN" dirty="0"/>
                        <a:t>MonthlyMinutes</a:t>
                      </a:r>
                    </a:p>
                  </a:txBody>
                  <a:tcPr/>
                </a:tc>
                <a:tc>
                  <a:txBody>
                    <a:bodyPr/>
                    <a:lstStyle/>
                    <a:p>
                      <a:r>
                        <a:rPr lang="en-IN" dirty="0"/>
                        <a:t>216</a:t>
                      </a:r>
                    </a:p>
                  </a:txBody>
                  <a:tcPr/>
                </a:tc>
                <a:extLst>
                  <a:ext uri="{0D108BD9-81ED-4DB2-BD59-A6C34878D82A}">
                    <a16:rowId xmlns:a16="http://schemas.microsoft.com/office/drawing/2014/main" val="538056237"/>
                  </a:ext>
                </a:extLst>
              </a:tr>
              <a:tr h="371699">
                <a:tc>
                  <a:txBody>
                    <a:bodyPr/>
                    <a:lstStyle/>
                    <a:p>
                      <a:r>
                        <a:rPr lang="en-IN" dirty="0"/>
                        <a:t>MonthlyRevenue</a:t>
                      </a:r>
                    </a:p>
                  </a:txBody>
                  <a:tcPr/>
                </a:tc>
                <a:tc>
                  <a:txBody>
                    <a:bodyPr/>
                    <a:lstStyle/>
                    <a:p>
                      <a:r>
                        <a:rPr lang="en-IN" dirty="0"/>
                        <a:t>216</a:t>
                      </a:r>
                    </a:p>
                  </a:txBody>
                  <a:tcPr/>
                </a:tc>
                <a:extLst>
                  <a:ext uri="{0D108BD9-81ED-4DB2-BD59-A6C34878D82A}">
                    <a16:rowId xmlns:a16="http://schemas.microsoft.com/office/drawing/2014/main" val="2171941003"/>
                  </a:ext>
                </a:extLst>
              </a:tr>
              <a:tr h="371699">
                <a:tc>
                  <a:txBody>
                    <a:bodyPr/>
                    <a:lstStyle/>
                    <a:p>
                      <a:r>
                        <a:rPr lang="en-IN" dirty="0"/>
                        <a:t>OverageMinutes</a:t>
                      </a:r>
                    </a:p>
                  </a:txBody>
                  <a:tcPr/>
                </a:tc>
                <a:tc>
                  <a:txBody>
                    <a:bodyPr/>
                    <a:lstStyle/>
                    <a:p>
                      <a:r>
                        <a:rPr lang="en-IN" dirty="0"/>
                        <a:t>216</a:t>
                      </a:r>
                    </a:p>
                  </a:txBody>
                  <a:tcPr/>
                </a:tc>
                <a:extLst>
                  <a:ext uri="{0D108BD9-81ED-4DB2-BD59-A6C34878D82A}">
                    <a16:rowId xmlns:a16="http://schemas.microsoft.com/office/drawing/2014/main" val="486965613"/>
                  </a:ext>
                </a:extLst>
              </a:tr>
              <a:tr h="371699">
                <a:tc>
                  <a:txBody>
                    <a:bodyPr/>
                    <a:lstStyle/>
                    <a:p>
                      <a:r>
                        <a:rPr lang="en-IN" dirty="0"/>
                        <a:t>RoamingCalls</a:t>
                      </a:r>
                    </a:p>
                  </a:txBody>
                  <a:tcPr/>
                </a:tc>
                <a:tc>
                  <a:txBody>
                    <a:bodyPr/>
                    <a:lstStyle/>
                    <a:p>
                      <a:r>
                        <a:rPr lang="en-IN" dirty="0"/>
                        <a:t>216</a:t>
                      </a:r>
                    </a:p>
                  </a:txBody>
                  <a:tcPr/>
                </a:tc>
                <a:extLst>
                  <a:ext uri="{0D108BD9-81ED-4DB2-BD59-A6C34878D82A}">
                    <a16:rowId xmlns:a16="http://schemas.microsoft.com/office/drawing/2014/main" val="1802606877"/>
                  </a:ext>
                </a:extLst>
              </a:tr>
              <a:tr h="371699">
                <a:tc>
                  <a:txBody>
                    <a:bodyPr/>
                    <a:lstStyle/>
                    <a:p>
                      <a:r>
                        <a:rPr lang="en-IN" dirty="0"/>
                        <a:t>TotalRecurringCharge</a:t>
                      </a:r>
                    </a:p>
                  </a:txBody>
                  <a:tcPr/>
                </a:tc>
                <a:tc>
                  <a:txBody>
                    <a:bodyPr/>
                    <a:lstStyle/>
                    <a:p>
                      <a:r>
                        <a:rPr lang="en-IN" dirty="0"/>
                        <a:t>216</a:t>
                      </a:r>
                    </a:p>
                  </a:txBody>
                  <a:tcPr/>
                </a:tc>
                <a:extLst>
                  <a:ext uri="{0D108BD9-81ED-4DB2-BD59-A6C34878D82A}">
                    <a16:rowId xmlns:a16="http://schemas.microsoft.com/office/drawing/2014/main" val="2679189292"/>
                  </a:ext>
                </a:extLst>
              </a:tr>
              <a:tr h="371699">
                <a:tc>
                  <a:txBody>
                    <a:bodyPr/>
                    <a:lstStyle/>
                    <a:p>
                      <a:r>
                        <a:rPr lang="en-IN" dirty="0"/>
                        <a:t>DirectorAssistedCalls</a:t>
                      </a:r>
                    </a:p>
                  </a:txBody>
                  <a:tcPr/>
                </a:tc>
                <a:tc>
                  <a:txBody>
                    <a:bodyPr/>
                    <a:lstStyle/>
                    <a:p>
                      <a:r>
                        <a:rPr lang="en-IN" dirty="0"/>
                        <a:t>216</a:t>
                      </a:r>
                    </a:p>
                  </a:txBody>
                  <a:tcPr/>
                </a:tc>
                <a:extLst>
                  <a:ext uri="{0D108BD9-81ED-4DB2-BD59-A6C34878D82A}">
                    <a16:rowId xmlns:a16="http://schemas.microsoft.com/office/drawing/2014/main" val="1651520103"/>
                  </a:ext>
                </a:extLst>
              </a:tr>
              <a:tr h="371699">
                <a:tc>
                  <a:txBody>
                    <a:bodyPr/>
                    <a:lstStyle/>
                    <a:p>
                      <a:r>
                        <a:rPr lang="en-IN" dirty="0"/>
                        <a:t>ServiceArea</a:t>
                      </a:r>
                    </a:p>
                  </a:txBody>
                  <a:tcPr/>
                </a:tc>
                <a:tc>
                  <a:txBody>
                    <a:bodyPr/>
                    <a:lstStyle/>
                    <a:p>
                      <a:r>
                        <a:rPr lang="en-IN" dirty="0"/>
                        <a:t>28</a:t>
                      </a:r>
                    </a:p>
                  </a:txBody>
                  <a:tcPr/>
                </a:tc>
                <a:extLst>
                  <a:ext uri="{0D108BD9-81ED-4DB2-BD59-A6C34878D82A}">
                    <a16:rowId xmlns:a16="http://schemas.microsoft.com/office/drawing/2014/main" val="810250347"/>
                  </a:ext>
                </a:extLst>
              </a:tr>
              <a:tr h="371699">
                <a:tc>
                  <a:txBody>
                    <a:bodyPr/>
                    <a:lstStyle/>
                    <a:p>
                      <a:r>
                        <a:rPr lang="en-IN" dirty="0"/>
                        <a:t>Handsets</a:t>
                      </a:r>
                    </a:p>
                  </a:txBody>
                  <a:tcPr/>
                </a:tc>
                <a:tc>
                  <a:txBody>
                    <a:bodyPr/>
                    <a:lstStyle/>
                    <a:p>
                      <a:r>
                        <a:rPr lang="en-IN" dirty="0"/>
                        <a:t>1</a:t>
                      </a:r>
                    </a:p>
                  </a:txBody>
                  <a:tcPr/>
                </a:tc>
                <a:extLst>
                  <a:ext uri="{0D108BD9-81ED-4DB2-BD59-A6C34878D82A}">
                    <a16:rowId xmlns:a16="http://schemas.microsoft.com/office/drawing/2014/main" val="1306004666"/>
                  </a:ext>
                </a:extLst>
              </a:tr>
              <a:tr h="371699">
                <a:tc>
                  <a:txBody>
                    <a:bodyPr/>
                    <a:lstStyle/>
                    <a:p>
                      <a:r>
                        <a:rPr lang="en-IN" dirty="0"/>
                        <a:t>HandsetModels</a:t>
                      </a:r>
                    </a:p>
                  </a:txBody>
                  <a:tcPr/>
                </a:tc>
                <a:tc>
                  <a:txBody>
                    <a:bodyPr/>
                    <a:lstStyle/>
                    <a:p>
                      <a:r>
                        <a:rPr lang="en-IN" dirty="0"/>
                        <a:t>1</a:t>
                      </a:r>
                    </a:p>
                  </a:txBody>
                  <a:tcPr/>
                </a:tc>
                <a:extLst>
                  <a:ext uri="{0D108BD9-81ED-4DB2-BD59-A6C34878D82A}">
                    <a16:rowId xmlns:a16="http://schemas.microsoft.com/office/drawing/2014/main" val="1498223010"/>
                  </a:ext>
                </a:extLst>
              </a:tr>
              <a:tr h="371699">
                <a:tc>
                  <a:txBody>
                    <a:bodyPr/>
                    <a:lstStyle/>
                    <a:p>
                      <a:r>
                        <a:rPr lang="en-IN" dirty="0"/>
                        <a:t>CurrentEquipmentDays</a:t>
                      </a:r>
                    </a:p>
                  </a:txBody>
                  <a:tcPr/>
                </a:tc>
                <a:tc>
                  <a:txBody>
                    <a:bodyPr/>
                    <a:lstStyle/>
                    <a:p>
                      <a:r>
                        <a:rPr lang="en-IN" dirty="0"/>
                        <a:t>1</a:t>
                      </a:r>
                    </a:p>
                  </a:txBody>
                  <a:tcPr/>
                </a:tc>
                <a:extLst>
                  <a:ext uri="{0D108BD9-81ED-4DB2-BD59-A6C34878D82A}">
                    <a16:rowId xmlns:a16="http://schemas.microsoft.com/office/drawing/2014/main" val="1207010647"/>
                  </a:ext>
                </a:extLst>
              </a:tr>
            </a:tbl>
          </a:graphicData>
        </a:graphic>
      </p:graphicFrame>
      <p:sp>
        <p:nvSpPr>
          <p:cNvPr id="27" name="TextBox 26">
            <a:extLst>
              <a:ext uri="{FF2B5EF4-FFF2-40B4-BE49-F238E27FC236}">
                <a16:creationId xmlns:a16="http://schemas.microsoft.com/office/drawing/2014/main" id="{E7E32205-9FB8-49AA-B228-C3FADE4D2D83}"/>
              </a:ext>
            </a:extLst>
          </p:cNvPr>
          <p:cNvSpPr txBox="1"/>
          <p:nvPr/>
        </p:nvSpPr>
        <p:spPr>
          <a:xfrm>
            <a:off x="6551629" y="1821504"/>
            <a:ext cx="5200903" cy="2308324"/>
          </a:xfrm>
          <a:prstGeom prst="rect">
            <a:avLst/>
          </a:prstGeom>
          <a:solidFill>
            <a:schemeClr val="accent1"/>
          </a:solidFill>
          <a:ln>
            <a:solidFill>
              <a:schemeClr val="accent1"/>
            </a:solidFill>
          </a:ln>
        </p:spPr>
        <p:txBody>
          <a:bodyPr wrap="square" rtlCol="0">
            <a:spAutoFit/>
          </a:bodyPr>
          <a:lstStyle/>
          <a:p>
            <a:pPr algn="just"/>
            <a:r>
              <a:rPr lang="en-IN" dirty="0"/>
              <a:t>Handling missing values is an important part of the EDA process. The variables which are having very few missing values as compared to the size of the dataset, we may choose to drop the rows that have missing values. Otherwise, we planned to impute missing values based on the non-missing values in a column with the mean value. So, by using Stdize procedure we have replaced the missing values with the mean.</a:t>
            </a:r>
          </a:p>
        </p:txBody>
      </p:sp>
      <p:pic>
        <p:nvPicPr>
          <p:cNvPr id="29" name="Picture 28">
            <a:extLst>
              <a:ext uri="{FF2B5EF4-FFF2-40B4-BE49-F238E27FC236}">
                <a16:creationId xmlns:a16="http://schemas.microsoft.com/office/drawing/2014/main" id="{4BC2B9DF-7714-47CF-AA1E-AE715ECF2007}"/>
              </a:ext>
            </a:extLst>
          </p:cNvPr>
          <p:cNvPicPr>
            <a:picLocks noChangeAspect="1"/>
          </p:cNvPicPr>
          <p:nvPr/>
        </p:nvPicPr>
        <p:blipFill rotWithShape="1">
          <a:blip r:embed="rId2"/>
          <a:srcRect r="56720"/>
          <a:stretch/>
        </p:blipFill>
        <p:spPr>
          <a:xfrm>
            <a:off x="7991852" y="4453316"/>
            <a:ext cx="2603877" cy="2200275"/>
          </a:xfrm>
          <a:prstGeom prst="rect">
            <a:avLst/>
          </a:prstGeom>
        </p:spPr>
      </p:pic>
      <p:sp>
        <p:nvSpPr>
          <p:cNvPr id="4" name="TextBox 3">
            <a:extLst>
              <a:ext uri="{FF2B5EF4-FFF2-40B4-BE49-F238E27FC236}">
                <a16:creationId xmlns:a16="http://schemas.microsoft.com/office/drawing/2014/main" id="{9E7BADB4-0548-46E2-A3EB-91CABA57A510}"/>
              </a:ext>
            </a:extLst>
          </p:cNvPr>
          <p:cNvSpPr txBox="1"/>
          <p:nvPr/>
        </p:nvSpPr>
        <p:spPr>
          <a:xfrm>
            <a:off x="3373514" y="1034672"/>
            <a:ext cx="6196613" cy="584775"/>
          </a:xfrm>
          <a:prstGeom prst="rect">
            <a:avLst/>
          </a:prstGeom>
          <a:noFill/>
        </p:spPr>
        <p:txBody>
          <a:bodyPr wrap="square" rtlCol="0">
            <a:spAutoFit/>
          </a:bodyPr>
          <a:lstStyle/>
          <a:p>
            <a:r>
              <a:rPr lang="en-IN" sz="3200" b="1" u="sng" dirty="0">
                <a:solidFill>
                  <a:schemeClr val="accent5">
                    <a:lumMod val="60000"/>
                    <a:lumOff val="40000"/>
                  </a:schemeClr>
                </a:solidFill>
              </a:rPr>
              <a:t>MISSING VALUES DETECTION</a:t>
            </a:r>
          </a:p>
        </p:txBody>
      </p:sp>
    </p:spTree>
    <p:extLst>
      <p:ext uri="{BB962C8B-B14F-4D97-AF65-F5344CB8AC3E}">
        <p14:creationId xmlns:p14="http://schemas.microsoft.com/office/powerpoint/2010/main" val="21486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A7C3-009C-4125-AA0F-50B2B7AA3EF6}"/>
              </a:ext>
            </a:extLst>
          </p:cNvPr>
          <p:cNvSpPr>
            <a:spLocks noGrp="1"/>
          </p:cNvSpPr>
          <p:nvPr>
            <p:ph type="title"/>
          </p:nvPr>
        </p:nvSpPr>
        <p:spPr>
          <a:xfrm>
            <a:off x="952130" y="479393"/>
            <a:ext cx="10131427" cy="631509"/>
          </a:xfrm>
        </p:spPr>
        <p:txBody>
          <a:bodyPr>
            <a:normAutofit fontScale="90000"/>
          </a:bodyPr>
          <a:lstStyle/>
          <a:p>
            <a:pPr algn="ctr"/>
            <a:r>
              <a:rPr lang="en-IN" b="1" u="sng" dirty="0">
                <a:solidFill>
                  <a:srgbClr val="92D050"/>
                </a:solidFill>
              </a:rPr>
              <a:t>OUTLIER DETECTION AND TREATMENT</a:t>
            </a:r>
          </a:p>
        </p:txBody>
      </p:sp>
      <p:sp>
        <p:nvSpPr>
          <p:cNvPr id="3" name="Text Placeholder 2">
            <a:extLst>
              <a:ext uri="{FF2B5EF4-FFF2-40B4-BE49-F238E27FC236}">
                <a16:creationId xmlns:a16="http://schemas.microsoft.com/office/drawing/2014/main" id="{DB91F8EE-7403-4B4B-A836-D1AE12E127FE}"/>
              </a:ext>
            </a:extLst>
          </p:cNvPr>
          <p:cNvSpPr>
            <a:spLocks noGrp="1"/>
          </p:cNvSpPr>
          <p:nvPr>
            <p:ph type="body" idx="1"/>
          </p:nvPr>
        </p:nvSpPr>
        <p:spPr>
          <a:xfrm>
            <a:off x="685799" y="1278384"/>
            <a:ext cx="10131428" cy="4989251"/>
          </a:xfrm>
        </p:spPr>
        <p:txBody>
          <a:bodyPr>
            <a:normAutofit/>
          </a:bodyPr>
          <a:lstStyle/>
          <a:p>
            <a:r>
              <a:rPr lang="en-US" b="0" i="0" cap="none" dirty="0">
                <a:effectLst/>
                <a:latin typeface="arial" panose="020B0604020202020204" pitchFamily="34" charset="0"/>
              </a:rPr>
              <a:t>An outlier is that pattern which is dissimilar with respect to all the remaining patterns in the dataset. The discovery of outliers or extreme values is useful in detection of </a:t>
            </a:r>
            <a:r>
              <a:rPr lang="en-US" cap="none" dirty="0">
                <a:latin typeface="arial" panose="020B0604020202020204" pitchFamily="34" charset="0"/>
              </a:rPr>
              <a:t>unpredicted and unidentified data in various areas.</a:t>
            </a:r>
          </a:p>
          <a:p>
            <a:r>
              <a:rPr lang="en-US" b="1" u="sng" cap="none" dirty="0">
                <a:solidFill>
                  <a:schemeClr val="accent5">
                    <a:lumMod val="40000"/>
                    <a:lumOff val="60000"/>
                  </a:schemeClr>
                </a:solidFill>
                <a:latin typeface="arial" panose="020B0604020202020204" pitchFamily="34" charset="0"/>
              </a:rPr>
              <a:t>Steps to Treat the outliers:-</a:t>
            </a:r>
          </a:p>
          <a:p>
            <a:pPr marL="457200" indent="-457200">
              <a:buAutoNum type="arabicParenR"/>
            </a:pPr>
            <a:r>
              <a:rPr lang="en-US" cap="none" dirty="0">
                <a:latin typeface="arial" panose="020B0604020202020204" pitchFamily="34" charset="0"/>
              </a:rPr>
              <a:t>Find the Q1, Q2 and IQR using PROC MEANS.</a:t>
            </a:r>
          </a:p>
          <a:p>
            <a:pPr marL="457200" indent="-457200">
              <a:buAutoNum type="arabicParenR"/>
            </a:pPr>
            <a:r>
              <a:rPr lang="en-US" cap="none" dirty="0">
                <a:latin typeface="arial" panose="020B0604020202020204" pitchFamily="34" charset="0"/>
              </a:rPr>
              <a:t>If a value is higher than 3 times of IQR above the Q3,It is considered as extreme outlier. Similarly, if it is lower than that then also it will be considered as extreme outlier.</a:t>
            </a:r>
          </a:p>
          <a:p>
            <a:pPr marL="457200" indent="-457200">
              <a:buAutoNum type="arabicParenR"/>
            </a:pPr>
            <a:r>
              <a:rPr lang="en-US" cap="none" dirty="0">
                <a:latin typeface="arial" panose="020B0604020202020204" pitchFamily="34" charset="0"/>
              </a:rPr>
              <a:t>A single macro program can detect and treat the outliers at the same time and remove the observations that are out of range. </a:t>
            </a:r>
          </a:p>
        </p:txBody>
      </p:sp>
      <p:graphicFrame>
        <p:nvGraphicFramePr>
          <p:cNvPr id="4" name="Table 4">
            <a:extLst>
              <a:ext uri="{FF2B5EF4-FFF2-40B4-BE49-F238E27FC236}">
                <a16:creationId xmlns:a16="http://schemas.microsoft.com/office/drawing/2014/main" id="{FABDDFC1-950B-42D8-ACE6-A54A1905B209}"/>
              </a:ext>
            </a:extLst>
          </p:cNvPr>
          <p:cNvGraphicFramePr>
            <a:graphicFrameLocks noGrp="1"/>
          </p:cNvGraphicFramePr>
          <p:nvPr>
            <p:extLst>
              <p:ext uri="{D42A27DB-BD31-4B8C-83A1-F6EECF244321}">
                <p14:modId xmlns:p14="http://schemas.microsoft.com/office/powerpoint/2010/main" val="3579961216"/>
              </p:ext>
            </p:extLst>
          </p:nvPr>
        </p:nvGraphicFramePr>
        <p:xfrm>
          <a:off x="2688718" y="5058133"/>
          <a:ext cx="6125590" cy="370840"/>
        </p:xfrm>
        <a:graphic>
          <a:graphicData uri="http://schemas.openxmlformats.org/drawingml/2006/table">
            <a:tbl>
              <a:tblPr firstRow="1" bandRow="1">
                <a:tableStyleId>{5C22544A-7EE6-4342-B048-85BDC9FD1C3A}</a:tableStyleId>
              </a:tblPr>
              <a:tblGrid>
                <a:gridCol w="1775534">
                  <a:extLst>
                    <a:ext uri="{9D8B030D-6E8A-4147-A177-3AD203B41FA5}">
                      <a16:colId xmlns:a16="http://schemas.microsoft.com/office/drawing/2014/main" val="3086640370"/>
                    </a:ext>
                  </a:extLst>
                </a:gridCol>
                <a:gridCol w="4350056">
                  <a:extLst>
                    <a:ext uri="{9D8B030D-6E8A-4147-A177-3AD203B41FA5}">
                      <a16:colId xmlns:a16="http://schemas.microsoft.com/office/drawing/2014/main" val="3830760762"/>
                    </a:ext>
                  </a:extLst>
                </a:gridCol>
              </a:tblGrid>
              <a:tr h="370840">
                <a:tc>
                  <a:txBody>
                    <a:bodyPr/>
                    <a:lstStyle/>
                    <a:p>
                      <a:pPr algn="ctr"/>
                      <a:r>
                        <a:rPr lang="en-IN" dirty="0"/>
                        <a:t>MACRO</a:t>
                      </a:r>
                    </a:p>
                  </a:txBody>
                  <a:tcPr/>
                </a:tc>
                <a:tc>
                  <a:txBody>
                    <a:bodyPr/>
                    <a:lstStyle/>
                    <a:p>
                      <a:pPr algn="ctr"/>
                      <a:r>
                        <a:rPr lang="en-IN" dirty="0"/>
                        <a:t>OUTLIER(DATA=, VARNAME=)</a:t>
                      </a:r>
                    </a:p>
                  </a:txBody>
                  <a:tcPr/>
                </a:tc>
                <a:extLst>
                  <a:ext uri="{0D108BD9-81ED-4DB2-BD59-A6C34878D82A}">
                    <a16:rowId xmlns:a16="http://schemas.microsoft.com/office/drawing/2014/main" val="4105613862"/>
                  </a:ext>
                </a:extLst>
              </a:tr>
            </a:tbl>
          </a:graphicData>
        </a:graphic>
      </p:graphicFrame>
      <p:graphicFrame>
        <p:nvGraphicFramePr>
          <p:cNvPr id="6" name="Table 6">
            <a:extLst>
              <a:ext uri="{FF2B5EF4-FFF2-40B4-BE49-F238E27FC236}">
                <a16:creationId xmlns:a16="http://schemas.microsoft.com/office/drawing/2014/main" id="{B424391A-DF25-435F-84A6-92577D63DBB5}"/>
              </a:ext>
            </a:extLst>
          </p:cNvPr>
          <p:cNvGraphicFramePr>
            <a:graphicFrameLocks noGrp="1"/>
          </p:cNvGraphicFramePr>
          <p:nvPr>
            <p:extLst>
              <p:ext uri="{D42A27DB-BD31-4B8C-83A1-F6EECF244321}">
                <p14:modId xmlns:p14="http://schemas.microsoft.com/office/powerpoint/2010/main" val="1659328109"/>
              </p:ext>
            </p:extLst>
          </p:nvPr>
        </p:nvGraphicFramePr>
        <p:xfrm>
          <a:off x="2688716" y="5718995"/>
          <a:ext cx="6125592" cy="1097280"/>
        </p:xfrm>
        <a:graphic>
          <a:graphicData uri="http://schemas.openxmlformats.org/drawingml/2006/table">
            <a:tbl>
              <a:tblPr firstRow="1" bandRow="1">
                <a:tableStyleId>{5C22544A-7EE6-4342-B048-85BDC9FD1C3A}</a:tableStyleId>
              </a:tblPr>
              <a:tblGrid>
                <a:gridCol w="1786302">
                  <a:extLst>
                    <a:ext uri="{9D8B030D-6E8A-4147-A177-3AD203B41FA5}">
                      <a16:colId xmlns:a16="http://schemas.microsoft.com/office/drawing/2014/main" val="1029610689"/>
                    </a:ext>
                  </a:extLst>
                </a:gridCol>
                <a:gridCol w="4339290">
                  <a:extLst>
                    <a:ext uri="{9D8B030D-6E8A-4147-A177-3AD203B41FA5}">
                      <a16:colId xmlns:a16="http://schemas.microsoft.com/office/drawing/2014/main" val="1760946512"/>
                    </a:ext>
                  </a:extLst>
                </a:gridCol>
              </a:tblGrid>
              <a:tr h="360067">
                <a:tc>
                  <a:txBody>
                    <a:bodyPr/>
                    <a:lstStyle/>
                    <a:p>
                      <a:pPr algn="ctr"/>
                      <a:r>
                        <a:rPr lang="en-IN" dirty="0"/>
                        <a:t>PARAMETER</a:t>
                      </a:r>
                    </a:p>
                  </a:txBody>
                  <a:tcPr/>
                </a:tc>
                <a:tc>
                  <a:txBody>
                    <a:bodyPr/>
                    <a:lstStyle/>
                    <a:p>
                      <a:pPr algn="ctr"/>
                      <a:r>
                        <a:rPr lang="en-IN" dirty="0"/>
                        <a:t>DESCRIPTION</a:t>
                      </a:r>
                    </a:p>
                  </a:txBody>
                  <a:tcPr/>
                </a:tc>
                <a:extLst>
                  <a:ext uri="{0D108BD9-81ED-4DB2-BD59-A6C34878D82A}">
                    <a16:rowId xmlns:a16="http://schemas.microsoft.com/office/drawing/2014/main" val="143861680"/>
                  </a:ext>
                </a:extLst>
              </a:tr>
              <a:tr h="360067">
                <a:tc>
                  <a:txBody>
                    <a:bodyPr/>
                    <a:lstStyle/>
                    <a:p>
                      <a:r>
                        <a:rPr lang="en-IN" dirty="0"/>
                        <a:t>DATA</a:t>
                      </a:r>
                    </a:p>
                  </a:txBody>
                  <a:tcPr/>
                </a:tc>
                <a:tc>
                  <a:txBody>
                    <a:bodyPr/>
                    <a:lstStyle/>
                    <a:p>
                      <a:r>
                        <a:rPr lang="en-IN" dirty="0"/>
                        <a:t>Specify an input dataset name</a:t>
                      </a:r>
                    </a:p>
                  </a:txBody>
                  <a:tcPr/>
                </a:tc>
                <a:extLst>
                  <a:ext uri="{0D108BD9-81ED-4DB2-BD59-A6C34878D82A}">
                    <a16:rowId xmlns:a16="http://schemas.microsoft.com/office/drawing/2014/main" val="3449839868"/>
                  </a:ext>
                </a:extLst>
              </a:tr>
              <a:tr h="360067">
                <a:tc>
                  <a:txBody>
                    <a:bodyPr/>
                    <a:lstStyle/>
                    <a:p>
                      <a:r>
                        <a:rPr lang="en-IN" dirty="0"/>
                        <a:t>VARNAME</a:t>
                      </a:r>
                    </a:p>
                  </a:txBody>
                  <a:tcPr/>
                </a:tc>
                <a:tc>
                  <a:txBody>
                    <a:bodyPr/>
                    <a:lstStyle/>
                    <a:p>
                      <a:r>
                        <a:rPr lang="en-IN" dirty="0"/>
                        <a:t>Continuous variable with outliers</a:t>
                      </a:r>
                    </a:p>
                  </a:txBody>
                  <a:tcPr/>
                </a:tc>
                <a:extLst>
                  <a:ext uri="{0D108BD9-81ED-4DB2-BD59-A6C34878D82A}">
                    <a16:rowId xmlns:a16="http://schemas.microsoft.com/office/drawing/2014/main" val="2113581272"/>
                  </a:ext>
                </a:extLst>
              </a:tr>
            </a:tbl>
          </a:graphicData>
        </a:graphic>
      </p:graphicFrame>
    </p:spTree>
    <p:extLst>
      <p:ext uri="{BB962C8B-B14F-4D97-AF65-F5344CB8AC3E}">
        <p14:creationId xmlns:p14="http://schemas.microsoft.com/office/powerpoint/2010/main" val="107363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686D-53D8-4322-826C-B2E6766A3B98}"/>
              </a:ext>
            </a:extLst>
          </p:cNvPr>
          <p:cNvSpPr>
            <a:spLocks noGrp="1"/>
          </p:cNvSpPr>
          <p:nvPr>
            <p:ph type="title"/>
          </p:nvPr>
        </p:nvSpPr>
        <p:spPr>
          <a:xfrm>
            <a:off x="204186" y="204186"/>
            <a:ext cx="11709647" cy="639193"/>
          </a:xfrm>
        </p:spPr>
        <p:txBody>
          <a:bodyPr>
            <a:noAutofit/>
          </a:bodyPr>
          <a:lstStyle/>
          <a:p>
            <a:pPr algn="ctr"/>
            <a:r>
              <a:rPr lang="en-IN" sz="2400" b="1" i="0" u="sng" dirty="0">
                <a:solidFill>
                  <a:srgbClr val="92D050"/>
                </a:solidFill>
                <a:effectLst/>
                <a:latin typeface="Arial" panose="020B0604020202020204" pitchFamily="34" charset="0"/>
              </a:rPr>
              <a:t>DATA TRANSFORMATION: CONTINUOUS TO CATEGORICAL VARIABLES</a:t>
            </a:r>
            <a:endParaRPr lang="en-IN" sz="2400" b="1" u="sng" dirty="0">
              <a:solidFill>
                <a:srgbClr val="92D050"/>
              </a:solidFill>
            </a:endParaRPr>
          </a:p>
        </p:txBody>
      </p:sp>
      <p:sp>
        <p:nvSpPr>
          <p:cNvPr id="4" name="Text Placeholder 3">
            <a:extLst>
              <a:ext uri="{FF2B5EF4-FFF2-40B4-BE49-F238E27FC236}">
                <a16:creationId xmlns:a16="http://schemas.microsoft.com/office/drawing/2014/main" id="{CE4F0543-CC90-4B20-ADA1-47663C017E1A}"/>
              </a:ext>
            </a:extLst>
          </p:cNvPr>
          <p:cNvSpPr>
            <a:spLocks noGrp="1"/>
          </p:cNvSpPr>
          <p:nvPr>
            <p:ph type="body" idx="1"/>
          </p:nvPr>
        </p:nvSpPr>
        <p:spPr>
          <a:xfrm>
            <a:off x="907741" y="1198486"/>
            <a:ext cx="10131428" cy="5299696"/>
          </a:xfrm>
        </p:spPr>
        <p:txBody>
          <a:bodyPr/>
          <a:lstStyle/>
          <a:p>
            <a:r>
              <a:rPr lang="en-US" sz="1600" b="0" i="0" cap="none" dirty="0">
                <a:effectLst/>
                <a:latin typeface="Helvetica" panose="020B0604020202020204" pitchFamily="34" charset="0"/>
              </a:rPr>
              <a:t>In the simplest situation, a </a:t>
            </a:r>
            <a:r>
              <a:rPr lang="en-US" sz="1600" b="0" i="1" cap="none" dirty="0">
                <a:effectLst/>
                <a:latin typeface="Helvetica" panose="020B0604020202020204" pitchFamily="34" charset="0"/>
              </a:rPr>
              <a:t>recoding</a:t>
            </a:r>
            <a:r>
              <a:rPr lang="en-US" sz="1600" b="0" i="0" cap="none" dirty="0">
                <a:effectLst/>
                <a:latin typeface="Helvetica" panose="020B0604020202020204" pitchFamily="34" charset="0"/>
              </a:rPr>
              <a:t> of a variable converts each raw value to an easier-to-interpret value. </a:t>
            </a:r>
          </a:p>
          <a:p>
            <a:r>
              <a:rPr lang="en-US" sz="1600" b="0" i="0" cap="none" dirty="0">
                <a:effectLst/>
                <a:latin typeface="Helvetica" panose="020B0604020202020204" pitchFamily="34" charset="0"/>
              </a:rPr>
              <a:t>In this dataset I have transformed the</a:t>
            </a:r>
            <a:r>
              <a:rPr lang="en-US" sz="1600" cap="none" dirty="0">
                <a:latin typeface="Helvetica" panose="020B0604020202020204" pitchFamily="34" charset="0"/>
              </a:rPr>
              <a:t> continuous variable to the categorical variable using Proc Format procedure under the macro program.</a:t>
            </a:r>
            <a:endParaRPr lang="en-US" sz="1600" b="0" i="0" cap="none" dirty="0">
              <a:effectLst/>
              <a:latin typeface="Helvetica" panose="020B0604020202020204" pitchFamily="34" charset="0"/>
            </a:endParaRPr>
          </a:p>
          <a:p>
            <a:endParaRPr lang="en-IN" cap="none" dirty="0"/>
          </a:p>
        </p:txBody>
      </p:sp>
      <p:pic>
        <p:nvPicPr>
          <p:cNvPr id="9" name="Picture 8">
            <a:extLst>
              <a:ext uri="{FF2B5EF4-FFF2-40B4-BE49-F238E27FC236}">
                <a16:creationId xmlns:a16="http://schemas.microsoft.com/office/drawing/2014/main" id="{8E0CECBD-25CB-4807-8A1E-F67C5EC70998}"/>
              </a:ext>
            </a:extLst>
          </p:cNvPr>
          <p:cNvPicPr>
            <a:picLocks noChangeAspect="1"/>
          </p:cNvPicPr>
          <p:nvPr/>
        </p:nvPicPr>
        <p:blipFill>
          <a:blip r:embed="rId2"/>
          <a:stretch>
            <a:fillRect/>
          </a:stretch>
        </p:blipFill>
        <p:spPr>
          <a:xfrm>
            <a:off x="5272689" y="2457782"/>
            <a:ext cx="6011570" cy="4297777"/>
          </a:xfrm>
          <a:prstGeom prst="rect">
            <a:avLst/>
          </a:prstGeom>
        </p:spPr>
      </p:pic>
      <p:pic>
        <p:nvPicPr>
          <p:cNvPr id="13" name="Picture 12">
            <a:extLst>
              <a:ext uri="{FF2B5EF4-FFF2-40B4-BE49-F238E27FC236}">
                <a16:creationId xmlns:a16="http://schemas.microsoft.com/office/drawing/2014/main" id="{C4DEFE45-5C7A-4DB5-9365-5771FE10C555}"/>
              </a:ext>
            </a:extLst>
          </p:cNvPr>
          <p:cNvPicPr>
            <a:picLocks noChangeAspect="1"/>
          </p:cNvPicPr>
          <p:nvPr/>
        </p:nvPicPr>
        <p:blipFill>
          <a:blip r:embed="rId3"/>
          <a:stretch>
            <a:fillRect/>
          </a:stretch>
        </p:blipFill>
        <p:spPr>
          <a:xfrm>
            <a:off x="907741" y="2457782"/>
            <a:ext cx="4019366" cy="4288202"/>
          </a:xfrm>
          <a:prstGeom prst="rect">
            <a:avLst/>
          </a:prstGeom>
        </p:spPr>
      </p:pic>
    </p:spTree>
    <p:extLst>
      <p:ext uri="{BB962C8B-B14F-4D97-AF65-F5344CB8AC3E}">
        <p14:creationId xmlns:p14="http://schemas.microsoft.com/office/powerpoint/2010/main" val="245048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8185-E69C-4C74-A57E-63F8C3725A8E}"/>
              </a:ext>
            </a:extLst>
          </p:cNvPr>
          <p:cNvSpPr>
            <a:spLocks noGrp="1"/>
          </p:cNvSpPr>
          <p:nvPr>
            <p:ph type="title"/>
          </p:nvPr>
        </p:nvSpPr>
        <p:spPr>
          <a:xfrm>
            <a:off x="713649" y="192351"/>
            <a:ext cx="10131425" cy="615518"/>
          </a:xfrm>
        </p:spPr>
        <p:txBody>
          <a:bodyPr>
            <a:normAutofit/>
          </a:bodyPr>
          <a:lstStyle/>
          <a:p>
            <a:r>
              <a:rPr lang="en-IN" sz="3200" b="1" dirty="0">
                <a:solidFill>
                  <a:srgbClr val="92D050"/>
                </a:solidFill>
              </a:rPr>
              <a:t>1) C</a:t>
            </a:r>
            <a:r>
              <a:rPr lang="en-IN" sz="3200" b="1" cap="none" dirty="0">
                <a:solidFill>
                  <a:srgbClr val="92D050"/>
                </a:solidFill>
              </a:rPr>
              <a:t>omprehensive Analysis of Monthly Revenue</a:t>
            </a:r>
            <a:endParaRPr lang="en-IN" b="1" dirty="0">
              <a:solidFill>
                <a:srgbClr val="92D050"/>
              </a:solidFill>
            </a:endParaRPr>
          </a:p>
        </p:txBody>
      </p:sp>
      <p:pic>
        <p:nvPicPr>
          <p:cNvPr id="5" name="Picture 4">
            <a:extLst>
              <a:ext uri="{FF2B5EF4-FFF2-40B4-BE49-F238E27FC236}">
                <a16:creationId xmlns:a16="http://schemas.microsoft.com/office/drawing/2014/main" id="{9CF341E1-AC53-4967-818F-9D665B64080B}"/>
              </a:ext>
            </a:extLst>
          </p:cNvPr>
          <p:cNvPicPr>
            <a:picLocks noChangeAspect="1"/>
          </p:cNvPicPr>
          <p:nvPr/>
        </p:nvPicPr>
        <p:blipFill>
          <a:blip r:embed="rId2"/>
          <a:stretch>
            <a:fillRect/>
          </a:stretch>
        </p:blipFill>
        <p:spPr>
          <a:xfrm>
            <a:off x="251533" y="1514781"/>
            <a:ext cx="4426998" cy="4980373"/>
          </a:xfrm>
          <a:prstGeom prst="rect">
            <a:avLst/>
          </a:prstGeom>
        </p:spPr>
      </p:pic>
      <p:pic>
        <p:nvPicPr>
          <p:cNvPr id="7" name="Picture 6">
            <a:extLst>
              <a:ext uri="{FF2B5EF4-FFF2-40B4-BE49-F238E27FC236}">
                <a16:creationId xmlns:a16="http://schemas.microsoft.com/office/drawing/2014/main" id="{AE6428AD-728C-4B5C-BD7F-AEB982DA0FFF}"/>
              </a:ext>
            </a:extLst>
          </p:cNvPr>
          <p:cNvPicPr>
            <a:picLocks noChangeAspect="1"/>
          </p:cNvPicPr>
          <p:nvPr/>
        </p:nvPicPr>
        <p:blipFill rotWithShape="1">
          <a:blip r:embed="rId3"/>
          <a:srcRect b="38491"/>
          <a:stretch/>
        </p:blipFill>
        <p:spPr>
          <a:xfrm>
            <a:off x="4820573" y="1514781"/>
            <a:ext cx="3323533" cy="4980373"/>
          </a:xfrm>
          <a:prstGeom prst="rect">
            <a:avLst/>
          </a:prstGeom>
        </p:spPr>
      </p:pic>
      <p:pic>
        <p:nvPicPr>
          <p:cNvPr id="4" name="Picture 3">
            <a:extLst>
              <a:ext uri="{FF2B5EF4-FFF2-40B4-BE49-F238E27FC236}">
                <a16:creationId xmlns:a16="http://schemas.microsoft.com/office/drawing/2014/main" id="{B12AEF01-4134-486A-A541-F9CB37E98900}"/>
              </a:ext>
            </a:extLst>
          </p:cNvPr>
          <p:cNvPicPr>
            <a:picLocks noChangeAspect="1"/>
          </p:cNvPicPr>
          <p:nvPr/>
        </p:nvPicPr>
        <p:blipFill>
          <a:blip r:embed="rId4"/>
          <a:stretch>
            <a:fillRect/>
          </a:stretch>
        </p:blipFill>
        <p:spPr>
          <a:xfrm>
            <a:off x="8286148" y="1514781"/>
            <a:ext cx="3905851" cy="4912652"/>
          </a:xfrm>
          <a:prstGeom prst="rect">
            <a:avLst/>
          </a:prstGeom>
        </p:spPr>
      </p:pic>
    </p:spTree>
    <p:extLst>
      <p:ext uri="{BB962C8B-B14F-4D97-AF65-F5344CB8AC3E}">
        <p14:creationId xmlns:p14="http://schemas.microsoft.com/office/powerpoint/2010/main" val="412380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CD0ADA-48FD-49B7-B37E-B1B89F55BD53}"/>
              </a:ext>
            </a:extLst>
          </p:cNvPr>
          <p:cNvSpPr>
            <a:spLocks noGrp="1"/>
          </p:cNvSpPr>
          <p:nvPr>
            <p:ph type="title"/>
          </p:nvPr>
        </p:nvSpPr>
        <p:spPr>
          <a:xfrm>
            <a:off x="488272" y="307760"/>
            <a:ext cx="11256885" cy="1734103"/>
          </a:xfrm>
        </p:spPr>
        <p:txBody>
          <a:bodyPr>
            <a:noAutofit/>
          </a:bodyPr>
          <a:lstStyle/>
          <a:p>
            <a:r>
              <a:rPr lang="en-IN" sz="2800" b="1" cap="none" dirty="0">
                <a:solidFill>
                  <a:srgbClr val="92D050"/>
                </a:solidFill>
              </a:rPr>
              <a:t>2) What is the churn rate and how many customers are new cell phone users’?</a:t>
            </a:r>
            <a:br>
              <a:rPr lang="en-IN" sz="2800" b="1" cap="none" dirty="0">
                <a:solidFill>
                  <a:srgbClr val="92D050"/>
                </a:solidFill>
              </a:rPr>
            </a:br>
            <a:r>
              <a:rPr lang="en-IN" sz="2800" b="1" u="sng" cap="none" dirty="0">
                <a:solidFill>
                  <a:schemeClr val="accent5">
                    <a:lumMod val="40000"/>
                    <a:lumOff val="60000"/>
                  </a:schemeClr>
                </a:solidFill>
              </a:rPr>
              <a:t>Conclusion: </a:t>
            </a:r>
            <a:r>
              <a:rPr lang="en-IN" sz="2800" cap="none" dirty="0"/>
              <a:t>As per this pie chart, around 80% customers prefer to go for ‘Bring your own phone plan’.</a:t>
            </a:r>
            <a:br>
              <a:rPr lang="en-IN" sz="2800" b="1" cap="none" dirty="0">
                <a:solidFill>
                  <a:srgbClr val="92D050"/>
                </a:solidFill>
              </a:rPr>
            </a:br>
            <a:endParaRPr lang="en-IN" sz="2800" b="1" cap="none" dirty="0">
              <a:solidFill>
                <a:srgbClr val="92D050"/>
              </a:solidFill>
            </a:endParaRPr>
          </a:p>
        </p:txBody>
      </p:sp>
      <p:pic>
        <p:nvPicPr>
          <p:cNvPr id="16" name="Content Placeholder 15">
            <a:extLst>
              <a:ext uri="{FF2B5EF4-FFF2-40B4-BE49-F238E27FC236}">
                <a16:creationId xmlns:a16="http://schemas.microsoft.com/office/drawing/2014/main" id="{C85297B5-CEB6-4889-839F-A183E8FCA7BE}"/>
              </a:ext>
            </a:extLst>
          </p:cNvPr>
          <p:cNvPicPr>
            <a:picLocks noGrp="1" noChangeAspect="1"/>
          </p:cNvPicPr>
          <p:nvPr>
            <p:ph idx="1"/>
          </p:nvPr>
        </p:nvPicPr>
        <p:blipFill>
          <a:blip r:embed="rId2"/>
          <a:stretch>
            <a:fillRect/>
          </a:stretch>
        </p:blipFill>
        <p:spPr>
          <a:xfrm>
            <a:off x="6096000" y="1976762"/>
            <a:ext cx="5777467" cy="4756950"/>
          </a:xfrm>
        </p:spPr>
      </p:pic>
      <p:pic>
        <p:nvPicPr>
          <p:cNvPr id="4" name="Picture 3">
            <a:extLst>
              <a:ext uri="{FF2B5EF4-FFF2-40B4-BE49-F238E27FC236}">
                <a16:creationId xmlns:a16="http://schemas.microsoft.com/office/drawing/2014/main" id="{C82BA47B-BE44-4EF2-9435-794A1872F696}"/>
              </a:ext>
            </a:extLst>
          </p:cNvPr>
          <p:cNvPicPr>
            <a:picLocks noChangeAspect="1"/>
          </p:cNvPicPr>
          <p:nvPr/>
        </p:nvPicPr>
        <p:blipFill>
          <a:blip r:embed="rId3"/>
          <a:stretch>
            <a:fillRect/>
          </a:stretch>
        </p:blipFill>
        <p:spPr>
          <a:xfrm>
            <a:off x="266331" y="1976762"/>
            <a:ext cx="5450889" cy="4756950"/>
          </a:xfrm>
          <a:prstGeom prst="rect">
            <a:avLst/>
          </a:prstGeom>
        </p:spPr>
      </p:pic>
    </p:spTree>
    <p:extLst>
      <p:ext uri="{BB962C8B-B14F-4D97-AF65-F5344CB8AC3E}">
        <p14:creationId xmlns:p14="http://schemas.microsoft.com/office/powerpoint/2010/main" val="1150893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2244</TotalTime>
  <Words>2527</Words>
  <Application>Microsoft Office PowerPoint</Application>
  <PresentationFormat>Widescreen</PresentationFormat>
  <Paragraphs>308</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adobe-caslon-pro</vt:lpstr>
      <vt:lpstr>Arial</vt:lpstr>
      <vt:lpstr>Arial</vt:lpstr>
      <vt:lpstr>Calibri</vt:lpstr>
      <vt:lpstr>Calibri Light</vt:lpstr>
      <vt:lpstr>Courier New</vt:lpstr>
      <vt:lpstr>Helvetica</vt:lpstr>
      <vt:lpstr>Inter</vt:lpstr>
      <vt:lpstr>Rubik</vt:lpstr>
      <vt:lpstr>Celestial</vt:lpstr>
      <vt:lpstr>DATA ANALYSIS PROJECT</vt:lpstr>
      <vt:lpstr>PROJECT ON  CUSTOMER CHURN MANAGEMENT</vt:lpstr>
      <vt:lpstr>INTRODUCTION</vt:lpstr>
      <vt:lpstr>Study Framework : Y and X variables </vt:lpstr>
      <vt:lpstr> DATA VALIDATION </vt:lpstr>
      <vt:lpstr>OUTLIER DETECTION AND TREATMENT</vt:lpstr>
      <vt:lpstr>DATA TRANSFORMATION: CONTINUOUS TO CATEGORICAL VARIABLES</vt:lpstr>
      <vt:lpstr>1) Comprehensive Analysis of Monthly Revenue</vt:lpstr>
      <vt:lpstr>2) What is the churn rate and how many customers are new cell phone users’? Conclusion: As per this pie chart, around 80% customers prefer to go for ‘Bring your own phone plan’. </vt:lpstr>
      <vt:lpstr> 3) Does the recurring costs affects the monthly revenue?  Conclusion: Recurring revenue helps the business owners to develop and stick to a reasonable budget. Knowing to earn a certain amount each month as Monthly revenue makes it easy to cover both routine and unexpected costs of the companies. With the recurring business model, they can predict revenues more accurately and business will get a higher value per user. </vt:lpstr>
      <vt:lpstr>  4) Does the numbers of dependents affects the churn ratio? Conclusion: As per this graph, we can see the more the number of dependents the less is the churn rate. May be the customer will prefer to buy a good deal of bundle package as per the number of dependents in the family.</vt:lpstr>
      <vt:lpstr> 5) Is there any effect of Credit Rating on Churn Rate? Conclusion : According to this graph, the higher the credit rating the less is the churn rate. This may be because customers are well satisfied and paying the bills on time which is showing its effect on the credit rating.</vt:lpstr>
      <vt:lpstr>6) Does the number of current equipment days is affected by the occupation? Conclusion: In this box plot, we can analyse that on an average the retired, homemaker and professionals are be with the current plan for more number of days as compared to the others.</vt:lpstr>
      <vt:lpstr>   7) What is the effect of handset on the churn rate? Conclusion:  With this graph, we can analyse that if the customer refurbished handset is not web capable, then they are at a high risk of churn. </vt:lpstr>
      <vt:lpstr>8) Matrix of scatter plot for different variables as per Churn</vt:lpstr>
      <vt:lpstr>HYPOTHESIS TESTING</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PROJECT</dc:title>
  <dc:creator>Veena Nigam</dc:creator>
  <cp:lastModifiedBy>Veena Nigam</cp:lastModifiedBy>
  <cp:revision>65</cp:revision>
  <dcterms:created xsi:type="dcterms:W3CDTF">2020-12-05T13:28:45Z</dcterms:created>
  <dcterms:modified xsi:type="dcterms:W3CDTF">2020-12-12T15:27:48Z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